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tbml6WIQPo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moneymission.com/2011_05_01_archive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D9A28-60FD-4964-B83D-1528C430B7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Legislative Matters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1FA47-B269-4637-994E-9E381C8272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44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262B-AEF3-41A0-87FF-8741A3022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Confidentiality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D5BA6-DCBD-4C28-A1EC-118658A14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Purpose: </a:t>
            </a:r>
          </a:p>
          <a:p>
            <a:pPr lvl="1"/>
            <a:r>
              <a:rPr lang="en-US" sz="2000" dirty="0"/>
              <a:t>provide a method for ACP participants to buy and own real estate while protecting their information from public disclosure</a:t>
            </a:r>
          </a:p>
          <a:p>
            <a:r>
              <a:rPr lang="en-US" sz="2000" dirty="0"/>
              <a:t>Original required confidentiality of information</a:t>
            </a:r>
          </a:p>
          <a:p>
            <a:r>
              <a:rPr lang="en-US" sz="2000" dirty="0"/>
              <a:t>Final bill created workgroup to develop ideas</a:t>
            </a:r>
          </a:p>
          <a:p>
            <a:r>
              <a:rPr lang="en-US" sz="2000" dirty="0"/>
              <a:t>Expect a bill for the 2020 Legislative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01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8AC8D-FD88-4022-82D7-79CF87867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Still Percolating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7C02D-E0F6-490B-8715-965E20DC1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6540" y="1826030"/>
            <a:ext cx="8915400" cy="3777622"/>
          </a:xfrm>
        </p:spPr>
        <p:txBody>
          <a:bodyPr>
            <a:normAutofit/>
          </a:bodyPr>
          <a:lstStyle/>
          <a:p>
            <a:r>
              <a:rPr lang="en-US" sz="2000" dirty="0"/>
              <a:t>Housing Fees </a:t>
            </a:r>
            <a:r>
              <a:rPr lang="en-US" dirty="0"/>
              <a:t>– housing is still a hot topic</a:t>
            </a:r>
          </a:p>
          <a:p>
            <a:r>
              <a:rPr lang="en-US" sz="2000" dirty="0"/>
              <a:t>Wage Liens </a:t>
            </a:r>
            <a:r>
              <a:rPr lang="en-US" dirty="0"/>
              <a:t>–</a:t>
            </a:r>
          </a:p>
          <a:p>
            <a:pPr lvl="1"/>
            <a:r>
              <a:rPr lang="en-US" sz="1800" dirty="0"/>
              <a:t>Purpose: allow liens against assets of employers for unpaid wages</a:t>
            </a:r>
          </a:p>
          <a:p>
            <a:pPr lvl="1"/>
            <a:r>
              <a:rPr lang="en-US" sz="1800" dirty="0"/>
              <a:t>Original bill authorized recording liens against vehicles</a:t>
            </a:r>
          </a:p>
          <a:p>
            <a:pPr lvl="2"/>
            <a:r>
              <a:rPr lang="en-US" sz="1800" dirty="0"/>
              <a:t>Brought in DOL</a:t>
            </a:r>
          </a:p>
          <a:p>
            <a:pPr lvl="1"/>
            <a:r>
              <a:rPr lang="en-US" sz="1800" dirty="0"/>
              <a:t>Bill is stalled but likely to come back</a:t>
            </a:r>
          </a:p>
          <a:p>
            <a:r>
              <a:rPr lang="en-US" sz="2000" dirty="0"/>
              <a:t>ACP</a:t>
            </a:r>
          </a:p>
          <a:p>
            <a:r>
              <a:rPr lang="en-US" sz="2000" dirty="0"/>
              <a:t>DNR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Change from $64 per survey/map to $10 per every document</a:t>
            </a:r>
          </a:p>
        </p:txBody>
      </p:sp>
    </p:spTree>
    <p:extLst>
      <p:ext uri="{BB962C8B-B14F-4D97-AF65-F5344CB8AC3E}">
        <p14:creationId xmlns:p14="http://schemas.microsoft.com/office/powerpoint/2010/main" val="2459697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83525-D933-40A6-B702-8EEE51C2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pursue?</a:t>
            </a:r>
            <a:br>
              <a:rPr lang="en-US" dirty="0"/>
            </a:br>
            <a:r>
              <a:rPr lang="en-US" dirty="0"/>
              <a:t>	Already exists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1FF23-C46A-49C6-BF02-9B0F48475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Marriage Bill</a:t>
            </a:r>
          </a:p>
          <a:p>
            <a:pPr lvl="1"/>
            <a:r>
              <a:rPr lang="en-US" sz="2400" dirty="0"/>
              <a:t>Eliminate 3 day waiting period</a:t>
            </a:r>
          </a:p>
          <a:p>
            <a:pPr lvl="1"/>
            <a:r>
              <a:rPr lang="en-US" sz="2400" dirty="0"/>
              <a:t>Auditor as officiant with fees to general fund</a:t>
            </a:r>
          </a:p>
          <a:p>
            <a:r>
              <a:rPr lang="en-US" sz="2400" dirty="0"/>
              <a:t>Authoritative Agency </a:t>
            </a:r>
          </a:p>
          <a:p>
            <a:r>
              <a:rPr lang="en-US" sz="2400" dirty="0"/>
              <a:t>Federal Lien Fees clean up – round 2</a:t>
            </a:r>
          </a:p>
        </p:txBody>
      </p:sp>
    </p:spTree>
    <p:extLst>
      <p:ext uri="{BB962C8B-B14F-4D97-AF65-F5344CB8AC3E}">
        <p14:creationId xmlns:p14="http://schemas.microsoft.com/office/powerpoint/2010/main" val="354463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478B-A67D-4348-8FA8-00EA15D4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pursue?</a:t>
            </a:r>
            <a:br>
              <a:rPr lang="en-US" dirty="0"/>
            </a:br>
            <a:r>
              <a:rPr lang="en-US" dirty="0"/>
              <a:t>	Need to create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CF2BA-8305-4462-B01B-701500021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517" y="2133600"/>
            <a:ext cx="9115095" cy="3777622"/>
          </a:xfrm>
        </p:spPr>
        <p:txBody>
          <a:bodyPr>
            <a:normAutofit/>
          </a:bodyPr>
          <a:lstStyle/>
          <a:p>
            <a:r>
              <a:rPr lang="en-US" sz="2000" dirty="0"/>
              <a:t>Predictable Recording Fees</a:t>
            </a:r>
          </a:p>
          <a:p>
            <a:pPr lvl="1"/>
            <a:r>
              <a:rPr lang="en-US" sz="2000" dirty="0"/>
              <a:t>Multi-title documents</a:t>
            </a:r>
          </a:p>
          <a:p>
            <a:pPr lvl="1"/>
            <a:r>
              <a:rPr lang="en-US" sz="2000" dirty="0"/>
              <a:t>Multi-transaction documents</a:t>
            </a:r>
          </a:p>
          <a:p>
            <a:pPr lvl="1"/>
            <a:r>
              <a:rPr lang="en-US" sz="2000" dirty="0"/>
              <a:t>Mandatory coversheet</a:t>
            </a:r>
          </a:p>
          <a:p>
            <a:pPr lvl="1"/>
            <a:r>
              <a:rPr lang="en-US" sz="2000" dirty="0"/>
              <a:t>List of indexing titles</a:t>
            </a:r>
          </a:p>
          <a:p>
            <a:r>
              <a:rPr lang="en-US" sz="2000" dirty="0"/>
              <a:t>Fee clean up</a:t>
            </a:r>
          </a:p>
          <a:p>
            <a:pPr lvl="1"/>
            <a:r>
              <a:rPr lang="en-US" sz="2000" dirty="0"/>
              <a:t>Eliminate $7 for veteran’s request </a:t>
            </a:r>
          </a:p>
          <a:p>
            <a:pPr lvl="1"/>
            <a:r>
              <a:rPr lang="en-US" sz="2000" dirty="0"/>
              <a:t>Change Employment Security ($36) to match other exempts ($39)</a:t>
            </a:r>
          </a:p>
        </p:txBody>
      </p:sp>
    </p:spTree>
    <p:extLst>
      <p:ext uri="{BB962C8B-B14F-4D97-AF65-F5344CB8AC3E}">
        <p14:creationId xmlns:p14="http://schemas.microsoft.com/office/powerpoint/2010/main" val="3741037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C594-DE96-42C7-9981-C2EE97B3D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13399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683E-2754-4D01-B7FE-F26145B3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Addressing Past Legislation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D2C584-5577-4884-9AB2-F2DF547B11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6709" y="446088"/>
            <a:ext cx="4194208" cy="5414962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6AB83-4C9D-4C70-B13F-E22D569AD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1598615"/>
            <a:ext cx="3505199" cy="4262436"/>
          </a:xfrm>
        </p:spPr>
        <p:txBody>
          <a:bodyPr>
            <a:normAutofit/>
          </a:bodyPr>
          <a:lstStyle/>
          <a:p>
            <a:r>
              <a:rPr lang="en-US" sz="2400" dirty="0"/>
              <a:t>Electronic Signature</a:t>
            </a:r>
          </a:p>
          <a:p>
            <a:r>
              <a:rPr lang="en-US" sz="2400" dirty="0"/>
              <a:t>Electronic Notarization</a:t>
            </a:r>
          </a:p>
        </p:txBody>
      </p:sp>
    </p:spTree>
    <p:extLst>
      <p:ext uri="{BB962C8B-B14F-4D97-AF65-F5344CB8AC3E}">
        <p14:creationId xmlns:p14="http://schemas.microsoft.com/office/powerpoint/2010/main" val="353078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51272-2CAD-43AB-99FB-F049632E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Applicable Standards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0B995D-BEAB-4EDD-B377-E25BFA77334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89213" y="2126222"/>
            <a:ext cx="4313237" cy="3083901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333BF9E-96A6-4668-B2F3-F634AA2180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91375" y="2052736"/>
            <a:ext cx="4313238" cy="327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68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8AA8EC-99DC-4EDC-ABB6-9B004F9C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Applicable Standards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52ADD-B91D-41DF-8FC8-6A9BDF49A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RCW 19.34  Washington Electronic Authentication Act</a:t>
            </a:r>
          </a:p>
          <a:p>
            <a:r>
              <a:rPr lang="en-US" sz="2000" dirty="0"/>
              <a:t>RCW 19.34.020</a:t>
            </a:r>
          </a:p>
          <a:p>
            <a:pPr lvl="1"/>
            <a:r>
              <a:rPr lang="en-US" sz="2000" dirty="0"/>
              <a:t>(14) "Electronic signature" means a signature in electronic form attached to or logically associated with an electronic record, including but not limited to a digital signature.</a:t>
            </a:r>
          </a:p>
          <a:p>
            <a:pPr lvl="1"/>
            <a:endParaRPr lang="en-US" sz="2000" dirty="0"/>
          </a:p>
          <a:p>
            <a:r>
              <a:rPr lang="en-US" sz="2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11397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DA053-BB38-4B3E-B43B-91AA2F0E1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 of Trustee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3DAB0-4B20-4161-BFB0-A3B8E0FAF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Originally, the bill required that Recorders collect a $300 fee for each NOTS</a:t>
            </a:r>
          </a:p>
          <a:p>
            <a:r>
              <a:rPr lang="en-US" dirty="0"/>
              <a:t>Compromise is that we report NOTS details periodically to Dept of Commerce</a:t>
            </a:r>
          </a:p>
          <a:p>
            <a:r>
              <a:rPr lang="en-US" dirty="0"/>
              <a:t>Commerce has two goals:</a:t>
            </a:r>
          </a:p>
          <a:p>
            <a:pPr lvl="1"/>
            <a:r>
              <a:rPr lang="en-US" sz="1800" dirty="0"/>
              <a:t>Reconcile that the submitters have paid the proper fees to Commerce</a:t>
            </a:r>
          </a:p>
          <a:p>
            <a:pPr lvl="1"/>
            <a:r>
              <a:rPr lang="en-US" sz="1800" dirty="0"/>
              <a:t>Report activity and results to the Legislature annually</a:t>
            </a:r>
          </a:p>
          <a:p>
            <a:r>
              <a:rPr lang="en-US" dirty="0"/>
              <a:t>2019 was the initial reporting period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And the results are:</a:t>
            </a:r>
          </a:p>
        </p:txBody>
      </p:sp>
    </p:spTree>
    <p:extLst>
      <p:ext uri="{BB962C8B-B14F-4D97-AF65-F5344CB8AC3E}">
        <p14:creationId xmlns:p14="http://schemas.microsoft.com/office/powerpoint/2010/main" val="162343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D318-FDC3-457C-A28B-FEB980AA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NOTS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FB550-11D3-4B71-8E26-5B057DCC3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Reporting periods vary so difficult to reconcile with submitters</a:t>
            </a:r>
          </a:p>
          <a:p>
            <a:r>
              <a:rPr lang="en-US" sz="2000" dirty="0"/>
              <a:t>Indexing is still a challenge</a:t>
            </a:r>
          </a:p>
          <a:p>
            <a:r>
              <a:rPr lang="en-US" sz="2000" dirty="0"/>
              <a:t>Data format of county reports varies in format, accuracy and completeness</a:t>
            </a:r>
          </a:p>
        </p:txBody>
      </p:sp>
    </p:spTree>
    <p:extLst>
      <p:ext uri="{BB962C8B-B14F-4D97-AF65-F5344CB8AC3E}">
        <p14:creationId xmlns:p14="http://schemas.microsoft.com/office/powerpoint/2010/main" val="193562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80C42A-6E0E-4D80-A594-07186730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Recording is governed only by RCW. 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5528F2-EEF2-4E75-8441-D265D0224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Therefore, changes are only accomplished when a bill becomes a law.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clarification or correction requires another law, which requires another bill.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Legislature meets only a few months each year (thankfully).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1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86EFA-6DC8-4C3E-A5A2-FCCC0F84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Address with NOTS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D9174-920C-4679-B66A-B32B116A2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Recommended Reporting Periods</a:t>
            </a:r>
          </a:p>
          <a:p>
            <a:pPr lvl="1"/>
            <a:r>
              <a:rPr lang="en-US" sz="2000" dirty="0"/>
              <a:t>January thru June due by July 31</a:t>
            </a:r>
          </a:p>
          <a:p>
            <a:pPr lvl="1"/>
            <a:r>
              <a:rPr lang="en-US" sz="2000" dirty="0"/>
              <a:t>July thru December due by January 31</a:t>
            </a:r>
          </a:p>
          <a:p>
            <a:r>
              <a:rPr lang="en-US" sz="2000" i="1" dirty="0"/>
              <a:t>Action: approve recommended reporting periods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61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7058-FB4B-468E-B1E6-0A7198DC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Address with NOTS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AB8DE-DF9B-4425-AACC-AED068055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Indexing</a:t>
            </a:r>
          </a:p>
          <a:p>
            <a:pPr lvl="2"/>
            <a:r>
              <a:rPr lang="en-US" sz="2000" dirty="0"/>
              <a:t>Not all parties are being indexed</a:t>
            </a:r>
          </a:p>
          <a:p>
            <a:pPr lvl="2"/>
            <a:r>
              <a:rPr lang="en-US" sz="2000" dirty="0"/>
              <a:t>Layout of reports makes identifying beneficiary difficult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19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3308A-2875-45F3-AA6F-2C9AD6C4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Address with NOTS Reporting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B8E012-4E29-4C52-A5DC-AD46E9A34E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89213" y="2686900"/>
          <a:ext cx="8915399" cy="2671650"/>
        </p:xfrm>
        <a:graphic>
          <a:graphicData uri="http://schemas.openxmlformats.org/drawingml/2006/table">
            <a:tbl>
              <a:tblPr/>
              <a:tblGrid>
                <a:gridCol w="8242539">
                  <a:extLst>
                    <a:ext uri="{9D8B030D-6E8A-4147-A177-3AD203B41FA5}">
                      <a16:colId xmlns:a16="http://schemas.microsoft.com/office/drawing/2014/main" val="1215962866"/>
                    </a:ext>
                  </a:extLst>
                </a:gridCol>
                <a:gridCol w="672860">
                  <a:extLst>
                    <a:ext uri="{9D8B030D-6E8A-4147-A177-3AD203B41FA5}">
                      <a16:colId xmlns:a16="http://schemas.microsoft.com/office/drawing/2014/main" val="1000477514"/>
                    </a:ext>
                  </a:extLst>
                </a:gridCol>
              </a:tblGrid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Grantor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Grantee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717783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[CANTU, JUAN F, AZTEC FORECLOSURE CORPORATION OF WASHINGTON, WELLS FARGO BANK, NA, WELLS FARGO BANK, N A]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58715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[JOHNSON, TERRANCE L., QUALITY LOAN SERVICE CORPORATION OF WASHINGTON, WILMINGTON TRUST, NATIONAL ASSOCIATION, FAY SERVICING, LLC]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883721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[CRULL, GREGORY M, QUALITY LOAN SERVICE CORPORATION OF WASHINGTON, ALABAMA HOUSING FINANCE AUTHORITY, ALABAMA HOUSING FINANCE AUTHORITY]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76326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[QUINN, MERLE F, QUALITY LOAN SERVICE CORPORATION OF WASHINGTON, JPMORGAN CHASE BANK, NATIONAL ASSOCIATION, JP MORGAN CHASE BANK, N A]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162256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[ALVAREZ, BONIFACIO, MUNOZ, MARIA A. , QUALITY LOAN SERVICE CORPORATION OF WASHINGTON, U S BANK, N A, SELECT PORTFOLIO SERVICING, INC]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537932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[CALZADILLAS, GEORGE S, CALZADILLAS, BEATRICE, QUALITY LOAN SERVICE CORP OF WASHINGTON, BANK OF AMERICA, N A , REVERSE MORTGAGE SOLUTIONS, INC]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720009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[BARNES, MICHAEL, MTC FINANCIAL INC, DBA, TRUSTEE CORPS, PENNYMAC LOAN SERVICES, LLC, PENNYMAC LOAN SERVICES, LLC]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892511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[UMLAND, COREY, CLEAR RECON CORP, JPMORGAN CHASE BANK, NATIONAL ASSOCIATION, J P MORGAN CHASE BANK, N A 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479602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[GOMEZ JR, OSCAR , MTC FINANCIAL INC, DBA, TRUSTEE CORPS, FREEDOM MORTGAGE CORPORATION, FREEDOM MORTGAGE CORPORATION]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160358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[ARROYO JR, FRANCISCO, NORTH STAR TRUSTEE, LLC, BANK OF NEW YORK MELLON, THE, SPECIALIZED LOAN SERVICING LLC]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701739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[GILDER, SCOTT D, CLEMM-GILDER, TAMMY, HAWKINS, PETER V, ZUMDAHL, FREDERICK A, ZUMDAHL, JORENE L]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145089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[FLORES, ESIQUIO, QUALITY LOAN SERVICE CORPORATION OF WASHINGTON, NATIONSTAR MORTGAGE LLC, DBA, MR COOPER, NATIONSTAR MORTGAGE LLC, DBA, MR COOPER]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077891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[BURCH, DELFORD, REECE, BURCH, DELFORD REECE, MTC FINANCIAL INC, DBA, TRUSTEE CORPS, WINTRUST MORTGAGE, WINTRUST MORTGAGE]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823500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[ALVAREZ, LISA M , QUALITY LOAN SERVICE CORPORATION OF WASHINGTON, GUILD MORTGAGE COMPANY, GUILD MORTGAGE COMPANY]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512009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[COLLEY, NINA, WEINSTEIN &amp; RILEY, P S, LAKEVIEW LOAN SERVICING, LLC, FLAGSTAR BANK, FSB]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179216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[GUERRA, RAMIRO JR, DEUTSCHE BANK TRUST COMPANY AMERICAS, QUALITY LOAN SERVICE CORPORATION OF WASHINGTON]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981854"/>
                  </a:ext>
                </a:extLst>
              </a:tr>
              <a:tr h="14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[STEDELMAN, MARK D, GUILD MORTGAGE COMPANY]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[PUBLIC, THE]</a:t>
                      </a: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140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463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509F9-2BC1-4012-B59C-92EF3EFA0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Address with NOTS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E802C-3CDD-41B2-9A27-6A599D283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/>
              <a:t>Action: </a:t>
            </a:r>
          </a:p>
          <a:p>
            <a:pPr lvl="1"/>
            <a:r>
              <a:rPr lang="en-US" sz="1800" i="1" dirty="0"/>
              <a:t>Index parties in specific order</a:t>
            </a:r>
          </a:p>
          <a:p>
            <a:pPr lvl="1"/>
            <a:r>
              <a:rPr lang="en-US" sz="1800" i="1" dirty="0"/>
              <a:t>Clean up reports before sending to Commerce</a:t>
            </a:r>
          </a:p>
          <a:p>
            <a:pPr lvl="1"/>
            <a:r>
              <a:rPr lang="en-US" sz="1800" i="1" dirty="0"/>
              <a:t>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67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F4B9-A403-4015-A50E-4DD3BEE4D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Address with NOTS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730F6-31A3-4B36-9FE4-3415699B3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Data fields</a:t>
            </a:r>
          </a:p>
          <a:p>
            <a:pPr lvl="1"/>
            <a:r>
              <a:rPr lang="en-US" sz="2000" dirty="0"/>
              <a:t>In excel files, some number fields are converted to formulas</a:t>
            </a:r>
          </a:p>
          <a:p>
            <a:pPr lvl="2"/>
            <a:r>
              <a:rPr lang="en-US" sz="2000" dirty="0"/>
              <a:t>Ensure that number fields are actually numbers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83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B5C8F-48C9-4F69-BCCF-92DE9D495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AFF18-5836-4BBD-98F8-FFE421E94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i="1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r>
              <a:rPr lang="en-US" sz="9600" i="1" dirty="0">
                <a:latin typeface="Broadway" panose="04040905080B02020502" pitchFamily="82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0306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70FA7-A842-446F-A5D2-5931C4A1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Legislative Process Works</a:t>
            </a:r>
          </a:p>
        </p:txBody>
      </p:sp>
      <p:pic>
        <p:nvPicPr>
          <p:cNvPr id="4" name="Online Media 3" title="Schoolhouse Rock- How a Bill Becomes a Law">
            <a:hlinkClick r:id="" action="ppaction://media"/>
            <a:extLst>
              <a:ext uri="{FF2B5EF4-FFF2-40B4-BE49-F238E27FC236}">
                <a16:creationId xmlns:a16="http://schemas.microsoft.com/office/drawing/2014/main" id="{2277009F-883F-48B5-AD41-5CC7C78AF66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25963" y="2133600"/>
            <a:ext cx="5041900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5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318D-F7F4-42FB-A1B9-3C5E7C8EE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Legislative Process Really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6E57D-1DD0-4E12-85FE-4CEF5B1C4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frequent comment about the legislature is that it is the place that bills go to die.  </a:t>
            </a:r>
          </a:p>
          <a:p>
            <a:r>
              <a:rPr lang="en-US" sz="2000" dirty="0"/>
              <a:t>Another comment is that there is no idea that can’t become a bill, no matter how bad.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7D44-DE4C-4820-849E-08ABCE9F4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Passed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08B81-4EC9-4379-9DD5-B750028F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brings us to where we are now.</a:t>
            </a:r>
          </a:p>
          <a:p>
            <a:endParaRPr lang="en-US" dirty="0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30FC15D9-6F57-4A67-88C9-5D2428107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91112" y="2719387"/>
            <a:ext cx="5455552" cy="38524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4EC87A-814F-4CF7-A8CE-7EB42EAFBA37}"/>
              </a:ext>
            </a:extLst>
          </p:cNvPr>
          <p:cNvSpPr txBox="1"/>
          <p:nvPr/>
        </p:nvSpPr>
        <p:spPr>
          <a:xfrm>
            <a:off x="9280556" y="6387220"/>
            <a:ext cx="268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www.mymoneymission.com/2011_05_01_archive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sa/3.0/"/>
              </a:rPr>
              <a:t>CC BY-SA-NC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0411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19D0D-6C18-4581-B076-AC096C8EC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66F41-EDCF-46ED-A044-81EF8DE51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Some we had input</a:t>
            </a:r>
          </a:p>
          <a:p>
            <a:pPr lvl="1"/>
            <a:r>
              <a:rPr lang="en-US" sz="2400" dirty="0"/>
              <a:t>Library-Archives – SOS request bill</a:t>
            </a:r>
          </a:p>
          <a:p>
            <a:pPr lvl="1"/>
            <a:r>
              <a:rPr lang="en-US" sz="2400" dirty="0"/>
              <a:t>Public Records Admin – SOS</a:t>
            </a:r>
          </a:p>
          <a:p>
            <a:r>
              <a:rPr lang="en-US" sz="2400" dirty="0"/>
              <a:t>Some we didn’t</a:t>
            </a:r>
          </a:p>
          <a:p>
            <a:pPr lvl="1"/>
            <a:r>
              <a:rPr lang="en-US" sz="2400" dirty="0"/>
              <a:t>Urban Planning</a:t>
            </a:r>
          </a:p>
        </p:txBody>
      </p:sp>
    </p:spTree>
    <p:extLst>
      <p:ext uri="{BB962C8B-B14F-4D97-AF65-F5344CB8AC3E}">
        <p14:creationId xmlns:p14="http://schemas.microsoft.com/office/powerpoint/2010/main" val="163091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99B5-9664-4A22-AF42-E166791D3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9F740-428B-4AF2-A00F-9909A13D1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Purpose: </a:t>
            </a:r>
          </a:p>
          <a:p>
            <a:pPr lvl="1"/>
            <a:r>
              <a:rPr lang="en-US" sz="2400" dirty="0"/>
              <a:t>Clarify that federal liens are not subject to housing surcharges</a:t>
            </a:r>
          </a:p>
          <a:p>
            <a:r>
              <a:rPr lang="en-US" sz="2600" dirty="0"/>
              <a:t>A good little bill that got hijacked, then rescued</a:t>
            </a:r>
          </a:p>
          <a:p>
            <a:r>
              <a:rPr lang="en-US" sz="2600" dirty="0"/>
              <a:t>A lot of hard work by Rep Nicole Macri and a lot of other people</a:t>
            </a:r>
          </a:p>
        </p:txBody>
      </p:sp>
    </p:spTree>
    <p:extLst>
      <p:ext uri="{BB962C8B-B14F-4D97-AF65-F5344CB8AC3E}">
        <p14:creationId xmlns:p14="http://schemas.microsoft.com/office/powerpoint/2010/main" val="28039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45846-169C-423D-A7AC-C4784F46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Online Notarization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3C568-5DA2-40E3-AB2E-453EC292E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Purpose:</a:t>
            </a:r>
          </a:p>
          <a:p>
            <a:pPr lvl="1"/>
            <a:r>
              <a:rPr lang="en-US" sz="2000" dirty="0"/>
              <a:t>Authorize use of remote online notarization</a:t>
            </a:r>
          </a:p>
          <a:p>
            <a:r>
              <a:rPr lang="en-US" sz="2000" dirty="0"/>
              <a:t>It quietly moved through</a:t>
            </a:r>
          </a:p>
          <a:p>
            <a:r>
              <a:rPr lang="en-US" sz="2000" dirty="0"/>
              <a:t>Many states have passed a similar act</a:t>
            </a:r>
          </a:p>
          <a:p>
            <a:r>
              <a:rPr lang="en-US" sz="2000" dirty="0"/>
              <a:t>Thanks to prime sponsor Sen Jeff Holy</a:t>
            </a:r>
          </a:p>
        </p:txBody>
      </p:sp>
    </p:spTree>
    <p:extLst>
      <p:ext uri="{BB962C8B-B14F-4D97-AF65-F5344CB8AC3E}">
        <p14:creationId xmlns:p14="http://schemas.microsoft.com/office/powerpoint/2010/main" val="1318605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8BB3A-CB04-411E-8B47-25C92109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Vital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07629-EAD4-41B7-B3CC-A0D54C2A9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Purpose:</a:t>
            </a:r>
          </a:p>
          <a:p>
            <a:pPr lvl="1"/>
            <a:r>
              <a:rPr lang="en-US" sz="2000" dirty="0"/>
              <a:t>Update vital records collection, forms and retention based on national standards</a:t>
            </a:r>
          </a:p>
          <a:p>
            <a:r>
              <a:rPr lang="en-US" sz="2000" dirty="0"/>
              <a:t>Originally, marriage and death would have been sealed for over 50 years</a:t>
            </a:r>
          </a:p>
          <a:p>
            <a:r>
              <a:rPr lang="en-US" sz="2000" dirty="0"/>
              <a:t>Retention was removed after outcry from many stakeholders</a:t>
            </a:r>
          </a:p>
        </p:txBody>
      </p:sp>
    </p:spTree>
    <p:extLst>
      <p:ext uri="{BB962C8B-B14F-4D97-AF65-F5344CB8AC3E}">
        <p14:creationId xmlns:p14="http://schemas.microsoft.com/office/powerpoint/2010/main" val="35168189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244</TotalTime>
  <Words>1181</Words>
  <Application>Microsoft Office PowerPoint</Application>
  <PresentationFormat>Widescreen</PresentationFormat>
  <Paragraphs>147</Paragraphs>
  <Slides>25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Broadway</vt:lpstr>
      <vt:lpstr>Calibri</vt:lpstr>
      <vt:lpstr>Century Gothic</vt:lpstr>
      <vt:lpstr>Wingdings 3</vt:lpstr>
      <vt:lpstr>Wisp</vt:lpstr>
      <vt:lpstr>Legislative Matters </vt:lpstr>
      <vt:lpstr>Recording is governed only by RCW.   </vt:lpstr>
      <vt:lpstr>How the Legislative Process Works</vt:lpstr>
      <vt:lpstr>How the Legislative Process Really Works</vt:lpstr>
      <vt:lpstr>What Passed </vt:lpstr>
      <vt:lpstr>Fee Changes</vt:lpstr>
      <vt:lpstr>IRS Fees</vt:lpstr>
      <vt:lpstr>Remote Online Notarization</vt:lpstr>
      <vt:lpstr>Vital Statistics</vt:lpstr>
      <vt:lpstr>Address Confidentiality Program</vt:lpstr>
      <vt:lpstr>What Is Still Percolating  </vt:lpstr>
      <vt:lpstr>What do we want to pursue?  Already exists</vt:lpstr>
      <vt:lpstr>What do we want to pursue?  Need to create</vt:lpstr>
      <vt:lpstr>Questions?</vt:lpstr>
      <vt:lpstr>Addressing Past Legislation</vt:lpstr>
      <vt:lpstr>Applicable Standards</vt:lpstr>
      <vt:lpstr>Applicable Standards</vt:lpstr>
      <vt:lpstr>Notice of Trustee Sale</vt:lpstr>
      <vt:lpstr>Results of NOTS Reporting</vt:lpstr>
      <vt:lpstr>Issues to Address with NOTS Reporting</vt:lpstr>
      <vt:lpstr>Issues to Address with NOTS Reporting</vt:lpstr>
      <vt:lpstr>Issues to Address with NOTS Reporting</vt:lpstr>
      <vt:lpstr>Issues to Address with NOTS Reporting</vt:lpstr>
      <vt:lpstr>Issues to Address with NOTS Reporting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Matters</dc:title>
  <dc:creator>Dalton, Vicky</dc:creator>
  <cp:lastModifiedBy>Melissa Archuleta</cp:lastModifiedBy>
  <cp:revision>15</cp:revision>
  <dcterms:created xsi:type="dcterms:W3CDTF">2019-09-05T16:29:59Z</dcterms:created>
  <dcterms:modified xsi:type="dcterms:W3CDTF">2019-09-13T21:44:58Z</dcterms:modified>
</cp:coreProperties>
</file>