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0" r:id="rId2"/>
    <p:sldId id="274" r:id="rId3"/>
    <p:sldId id="373" r:id="rId4"/>
    <p:sldId id="399" r:id="rId5"/>
    <p:sldId id="353" r:id="rId6"/>
    <p:sldId id="396" r:id="rId7"/>
    <p:sldId id="397" r:id="rId8"/>
    <p:sldId id="398" r:id="rId9"/>
    <p:sldId id="740" r:id="rId10"/>
    <p:sldId id="414" r:id="rId11"/>
    <p:sldId id="424" r:id="rId12"/>
    <p:sldId id="417" r:id="rId13"/>
    <p:sldId id="425" r:id="rId14"/>
    <p:sldId id="429" r:id="rId15"/>
    <p:sldId id="430" r:id="rId16"/>
    <p:sldId id="759" r:id="rId17"/>
    <p:sldId id="729" r:id="rId18"/>
    <p:sldId id="733" r:id="rId19"/>
    <p:sldId id="741" r:id="rId20"/>
    <p:sldId id="730" r:id="rId21"/>
    <p:sldId id="734" r:id="rId22"/>
    <p:sldId id="735" r:id="rId23"/>
    <p:sldId id="736" r:id="rId24"/>
    <p:sldId id="737" r:id="rId25"/>
    <p:sldId id="739" r:id="rId26"/>
    <p:sldId id="757" r:id="rId27"/>
    <p:sldId id="743" r:id="rId28"/>
    <p:sldId id="746" r:id="rId29"/>
    <p:sldId id="745" r:id="rId30"/>
    <p:sldId id="748" r:id="rId31"/>
    <p:sldId id="749" r:id="rId32"/>
    <p:sldId id="750" r:id="rId33"/>
    <p:sldId id="751" r:id="rId34"/>
    <p:sldId id="754" r:id="rId35"/>
    <p:sldId id="392" r:id="rId36"/>
    <p:sldId id="756" r:id="rId37"/>
    <p:sldId id="326" r:id="rId38"/>
  </p:sldIdLst>
  <p:sldSz cx="9144000" cy="6858000" type="screen4x3"/>
  <p:notesSz cx="7010400" cy="9296400"/>
  <p:custDataLst>
    <p:tags r:id="rId4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A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67801" autoAdjust="0"/>
  </p:normalViewPr>
  <p:slideViewPr>
    <p:cSldViewPr>
      <p:cViewPr varScale="1">
        <p:scale>
          <a:sx n="54" d="100"/>
          <a:sy n="54" d="100"/>
        </p:scale>
        <p:origin x="237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0" d="100"/>
          <a:sy n="50" d="100"/>
        </p:scale>
        <p:origin x="2636"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BF7E25F7-C994-433C-A5C8-1E0F5C2DBBF9}" type="datetimeFigureOut">
              <a:rPr lang="en-US" smtClean="0"/>
              <a:pPr/>
              <a:t>9/13/2019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A115C3C5-F987-4070-96DD-7A60DD62E032}" type="slidenum">
              <a:rPr lang="en-US" smtClean="0"/>
              <a:pPr/>
              <a:t>‹#›</a:t>
            </a:fld>
            <a:endParaRPr lang="en-US"/>
          </a:p>
        </p:txBody>
      </p:sp>
    </p:spTree>
    <p:extLst>
      <p:ext uri="{BB962C8B-B14F-4D97-AF65-F5344CB8AC3E}">
        <p14:creationId xmlns:p14="http://schemas.microsoft.com/office/powerpoint/2010/main" val="341484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15C3C5-F987-4070-96DD-7A60DD62E03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00DCC-D449-49F2-B65B-9AF97411056E}" type="slidenum">
              <a:rPr lang="en-US" smtClean="0"/>
              <a:pPr/>
              <a:t>15</a:t>
            </a:fld>
            <a:endParaRPr lang="en-US" dirty="0"/>
          </a:p>
        </p:txBody>
      </p:sp>
    </p:spTree>
    <p:extLst>
      <p:ext uri="{BB962C8B-B14F-4D97-AF65-F5344CB8AC3E}">
        <p14:creationId xmlns:p14="http://schemas.microsoft.com/office/powerpoint/2010/main" val="352438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transaction in or affecting interstate or foreign commerce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000DCC-D449-49F2-B65B-9AF97411056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9411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transaction in or affecting interstate or foreign commerce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000DCC-D449-49F2-B65B-9AF97411056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8151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000DCC-D449-49F2-B65B-9AF97411056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9063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00DCC-D449-49F2-B65B-9AF97411056E}" type="slidenum">
              <a:rPr lang="en-US" smtClean="0"/>
              <a:pPr/>
              <a:t>37</a:t>
            </a:fld>
            <a:endParaRPr lang="en-US" dirty="0"/>
          </a:p>
        </p:txBody>
      </p:sp>
    </p:spTree>
    <p:extLst>
      <p:ext uri="{BB962C8B-B14F-4D97-AF65-F5344CB8AC3E}">
        <p14:creationId xmlns:p14="http://schemas.microsoft.com/office/powerpoint/2010/main" val="61439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000DCC-D449-49F2-B65B-9AF97411056E}" type="slidenum">
              <a:rPr lang="en-US" smtClean="0"/>
              <a:pPr/>
              <a:t>2</a:t>
            </a:fld>
            <a:endParaRPr lang="en-US" dirty="0"/>
          </a:p>
        </p:txBody>
      </p:sp>
    </p:spTree>
    <p:extLst>
      <p:ext uri="{BB962C8B-B14F-4D97-AF65-F5344CB8AC3E}">
        <p14:creationId xmlns:p14="http://schemas.microsoft.com/office/powerpoint/2010/main" val="62309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000DCC-D449-49F2-B65B-9AF97411056E}" type="slidenum">
              <a:rPr lang="en-US" smtClean="0"/>
              <a:pPr/>
              <a:t>3</a:t>
            </a:fld>
            <a:endParaRPr lang="en-US" dirty="0"/>
          </a:p>
        </p:txBody>
      </p:sp>
    </p:spTree>
    <p:extLst>
      <p:ext uri="{BB962C8B-B14F-4D97-AF65-F5344CB8AC3E}">
        <p14:creationId xmlns:p14="http://schemas.microsoft.com/office/powerpoint/2010/main" val="48025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000DCC-D449-49F2-B65B-9AF97411056E}" type="slidenum">
              <a:rPr lang="en-US" smtClean="0"/>
              <a:pPr/>
              <a:t>4</a:t>
            </a:fld>
            <a:endParaRPr lang="en-US" dirty="0"/>
          </a:p>
        </p:txBody>
      </p:sp>
    </p:spTree>
    <p:extLst>
      <p:ext uri="{BB962C8B-B14F-4D97-AF65-F5344CB8AC3E}">
        <p14:creationId xmlns:p14="http://schemas.microsoft.com/office/powerpoint/2010/main" val="58423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000DCC-D449-49F2-B65B-9AF97411056E}" type="slidenum">
              <a:rPr lang="en-US" smtClean="0"/>
              <a:pPr/>
              <a:t>5</a:t>
            </a:fld>
            <a:endParaRPr lang="en-US" dirty="0"/>
          </a:p>
        </p:txBody>
      </p:sp>
    </p:spTree>
    <p:extLst>
      <p:ext uri="{BB962C8B-B14F-4D97-AF65-F5344CB8AC3E}">
        <p14:creationId xmlns:p14="http://schemas.microsoft.com/office/powerpoint/2010/main" val="47972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000DCC-D449-49F2-B65B-9AF97411056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1688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000DCC-D449-49F2-B65B-9AF97411056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6699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000DCC-D449-49F2-B65B-9AF97411056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0233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00DCC-D449-49F2-B65B-9AF97411056E}" type="slidenum">
              <a:rPr lang="en-US" smtClean="0"/>
              <a:pPr/>
              <a:t>14</a:t>
            </a:fld>
            <a:endParaRPr lang="en-US" dirty="0"/>
          </a:p>
        </p:txBody>
      </p:sp>
    </p:spTree>
    <p:extLst>
      <p:ext uri="{BB962C8B-B14F-4D97-AF65-F5344CB8AC3E}">
        <p14:creationId xmlns:p14="http://schemas.microsoft.com/office/powerpoint/2010/main" val="3514114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1000" y="5876092"/>
            <a:ext cx="4191000" cy="677108"/>
          </a:xfrm>
          <a:prstGeom prst="rect">
            <a:avLst/>
          </a:prstGeom>
        </p:spPr>
        <p:txBody>
          <a:bodyPr wrap="square">
            <a:spAutoFit/>
          </a:bodyPr>
          <a:lstStyle/>
          <a:p>
            <a:pPr>
              <a:spcAft>
                <a:spcPts val="600"/>
              </a:spcAft>
              <a:defRPr/>
            </a:pPr>
            <a:r>
              <a:rPr lang="en-US" sz="550" dirty="0">
                <a:solidFill>
                  <a:srgbClr val="1F497D"/>
                </a:solidFill>
                <a:latin typeface="Arial" pitchFamily="34" charset="0"/>
                <a:cs typeface="Arial" pitchFamily="34" charset="0"/>
              </a:rPr>
              <a:t>First American Title Insurance Company, and its affiliates,  make no express or implied warranty respecting the information presented and assume no responsibility for errors or omissions. First American, the eagle logo, and First American Title are registered trademarks or trademarks of First American Financial Corporation and/or its affiliates.</a:t>
            </a:r>
          </a:p>
          <a:p>
            <a:r>
              <a:rPr lang="en-US" sz="550" kern="1200" dirty="0">
                <a:solidFill>
                  <a:srgbClr val="013A6F"/>
                </a:solidFill>
                <a:effectLst/>
                <a:latin typeface="Arial" pitchFamily="34" charset="0"/>
                <a:ea typeface="+mn-ea"/>
                <a:cs typeface="+mn-cs"/>
              </a:rPr>
              <a:t>The following presentation is for informational purposes only and is not and may not be construed as legal advice. No third party entity may rely upon anything contained herein when making legal and/or other determinations regarding its practices, and such third party should consult with an attorney prior to embarking upon any specific course of action.</a:t>
            </a:r>
          </a:p>
        </p:txBody>
      </p:sp>
      <p:sp>
        <p:nvSpPr>
          <p:cNvPr id="2" name="Title 1"/>
          <p:cNvSpPr>
            <a:spLocks noGrp="1"/>
          </p:cNvSpPr>
          <p:nvPr>
            <p:ph type="ctrTitle"/>
          </p:nvPr>
        </p:nvSpPr>
        <p:spPr>
          <a:xfrm>
            <a:off x="914400" y="2971800"/>
            <a:ext cx="7924800" cy="1470025"/>
          </a:xfrm>
        </p:spPr>
        <p:txBody>
          <a:bodyPr anchor="b"/>
          <a:lstStyle>
            <a:lvl1pPr algn="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495800"/>
            <a:ext cx="7467600" cy="990600"/>
          </a:xfrm>
        </p:spPr>
        <p:txBody>
          <a:bodyPr/>
          <a:lstStyle>
            <a:lvl1pPr marL="0" indent="0" algn="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381000" y="6536323"/>
            <a:ext cx="3657600" cy="169277"/>
          </a:xfrm>
          <a:prstGeom prst="rect">
            <a:avLst/>
          </a:prstGeom>
          <a:noFill/>
        </p:spPr>
        <p:txBody>
          <a:bodyPr wrap="square">
            <a:spAutoFit/>
          </a:bodyPr>
          <a:lstStyle/>
          <a:p>
            <a:pPr algn="l">
              <a:defRPr/>
            </a:pPr>
            <a:r>
              <a:rPr lang="en-US" sz="500" dirty="0">
                <a:solidFill>
                  <a:schemeClr val="tx2"/>
                </a:solidFill>
                <a:cs typeface="Arial" pitchFamily="34" charset="0"/>
              </a:rPr>
              <a:t>©2017 First American Financial Corporation and/or its affiliates. All rights reserved. NYSE: FAF</a:t>
            </a:r>
            <a:endParaRPr lang="en-US" sz="500" dirty="0">
              <a:solidFill>
                <a:schemeClr val="tx2"/>
              </a:solidFill>
              <a:latin typeface="Wingdings 3" pitchFamily="18" charset="2"/>
              <a:cs typeface="Arial"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9800" y="5759391"/>
            <a:ext cx="3200399" cy="102240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4343400"/>
            <a:ext cx="7162800" cy="1066800"/>
          </a:xfrm>
        </p:spPr>
        <p:txBody>
          <a:bodyPr anchor="t">
            <a:normAutofit/>
          </a:bodyPr>
          <a:lstStyle>
            <a:lvl1pPr algn="r">
              <a:defRPr sz="3600"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52600" y="3505200"/>
            <a:ext cx="7162800" cy="814387"/>
          </a:xfrm>
        </p:spPr>
        <p:txBody>
          <a:bodyPr anchor="b"/>
          <a:lstStyle>
            <a:lvl1pPr marL="0" indent="0" algn="r">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lvl1pPr algn="l">
              <a:defRPr>
                <a:solidFill>
                  <a:srgbClr val="013A6F"/>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600200"/>
            <a:ext cx="8229600" cy="4525963"/>
          </a:xfrm>
        </p:spPr>
        <p:txBody>
          <a:body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13A6F"/>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13A6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381000" y="6536323"/>
            <a:ext cx="3657600" cy="169277"/>
          </a:xfrm>
          <a:prstGeom prst="rect">
            <a:avLst/>
          </a:prstGeom>
          <a:noFill/>
        </p:spPr>
        <p:txBody>
          <a:bodyPr wrap="square">
            <a:spAutoFit/>
          </a:bodyPr>
          <a:lstStyle/>
          <a:p>
            <a:pPr algn="l">
              <a:defRPr/>
            </a:pPr>
            <a:r>
              <a:rPr lang="en-US" sz="500" dirty="0">
                <a:solidFill>
                  <a:schemeClr val="tx2"/>
                </a:solidFill>
                <a:cs typeface="Arial" pitchFamily="34" charset="0"/>
              </a:rPr>
              <a:t>©2017 First American Financial Corporation and/or its affiliates. All rights reserved. NYSE: FAF</a:t>
            </a:r>
            <a:endParaRPr lang="en-US" sz="500" dirty="0">
              <a:solidFill>
                <a:schemeClr val="tx2"/>
              </a:solidFill>
              <a:latin typeface="Wingdings 3" pitchFamily="18" charset="2"/>
              <a:cs typeface="Arial" pitchFamily="34" charset="0"/>
            </a:endParaRPr>
          </a:p>
        </p:txBody>
      </p:sp>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086600" y="6228804"/>
            <a:ext cx="1969544" cy="629196"/>
          </a:xfrm>
          <a:prstGeom prst="rect">
            <a:avLst/>
          </a:prstGeom>
        </p:spPr>
      </p:pic>
    </p:spTree>
  </p:cSld>
  <p:clrMap bg1="lt1" tx1="dk1" bg2="lt2" tx2="dk2" accent1="accent1" accent2="accent2" accent3="accent3" accent4="accent4" accent5="accent5" accent6="accent6" hlink="hlink" folHlink="folHlink"/>
  <p:sldLayoutIdLst>
    <p:sldLayoutId id="2147483734" r:id="rId1"/>
    <p:sldLayoutId id="2147483730" r:id="rId2"/>
    <p:sldLayoutId id="2147483735" r:id="rId3"/>
    <p:sldLayoutId id="2147483731" r:id="rId4"/>
    <p:sldLayoutId id="2147483732" r:id="rId5"/>
    <p:sldLayoutId id="2147483733" r:id="rId6"/>
    <p:sldLayoutId id="2147483736" r:id="rId7"/>
    <p:sldLayoutId id="2147483737" r:id="rId8"/>
    <p:sldLayoutId id="2147483738" r:id="rId9"/>
  </p:sldLayoutIdLst>
  <p:txStyles>
    <p:titleStyle>
      <a:lvl1pPr algn="l"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400">
          <a:solidFill>
            <a:schemeClr val="bg1"/>
          </a:solidFill>
          <a:latin typeface="Calibri" pitchFamily="34" charset="0"/>
        </a:defRPr>
      </a:lvl2pPr>
      <a:lvl3pPr algn="l" rtl="0" eaLnBrk="1" fontAlgn="base" hangingPunct="1">
        <a:spcBef>
          <a:spcPct val="0"/>
        </a:spcBef>
        <a:spcAft>
          <a:spcPct val="0"/>
        </a:spcAft>
        <a:defRPr sz="4400">
          <a:solidFill>
            <a:schemeClr val="bg1"/>
          </a:solidFill>
          <a:latin typeface="Calibri" pitchFamily="34" charset="0"/>
        </a:defRPr>
      </a:lvl3pPr>
      <a:lvl4pPr algn="l" rtl="0" eaLnBrk="1" fontAlgn="base" hangingPunct="1">
        <a:spcBef>
          <a:spcPct val="0"/>
        </a:spcBef>
        <a:spcAft>
          <a:spcPct val="0"/>
        </a:spcAft>
        <a:defRPr sz="4400">
          <a:solidFill>
            <a:schemeClr val="bg1"/>
          </a:solidFill>
          <a:latin typeface="Calibri" pitchFamily="34" charset="0"/>
        </a:defRPr>
      </a:lvl4pPr>
      <a:lvl5pPr algn="l"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0" y="2971800"/>
            <a:ext cx="8991600" cy="1676400"/>
          </a:xfrm>
        </p:spPr>
        <p:txBody>
          <a:bodyPr/>
          <a:lstStyle/>
          <a:p>
            <a:pPr eaLnBrk="1" hangingPunct="1"/>
            <a:r>
              <a:rPr lang="en-US" b="0" dirty="0"/>
              <a:t>Remote Online Notarization (RON) </a:t>
            </a:r>
            <a:r>
              <a:rPr lang="en-US" sz="3600" b="0" dirty="0"/>
              <a:t>– Update and Look Ahead</a:t>
            </a:r>
          </a:p>
        </p:txBody>
      </p:sp>
      <p:sp>
        <p:nvSpPr>
          <p:cNvPr id="3" name="Subtitle 2"/>
          <p:cNvSpPr>
            <a:spLocks noGrp="1"/>
          </p:cNvSpPr>
          <p:nvPr>
            <p:ph type="subTitle" idx="1"/>
          </p:nvPr>
        </p:nvSpPr>
        <p:spPr>
          <a:xfrm>
            <a:off x="228600" y="4648200"/>
            <a:ext cx="8839200" cy="990600"/>
          </a:xfrm>
        </p:spPr>
        <p:txBody>
          <a:bodyPr rtlCol="0">
            <a:normAutofit/>
          </a:bodyPr>
          <a:lstStyle/>
          <a:p>
            <a:pPr fontAlgn="auto">
              <a:spcAft>
                <a:spcPts val="0"/>
              </a:spcAft>
              <a:defRPr/>
            </a:pPr>
            <a:r>
              <a:rPr lang="en-US" sz="2400" dirty="0"/>
              <a:t>Sean Holland</a:t>
            </a:r>
          </a:p>
          <a:p>
            <a:pPr eaLnBrk="1" fontAlgn="auto" hangingPunct="1">
              <a:spcAft>
                <a:spcPts val="0"/>
              </a:spcAft>
              <a:defRPr/>
            </a:pPr>
            <a:r>
              <a:rPr lang="en-US" sz="2400" dirty="0"/>
              <a:t>Regional Underwriting Counsel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14F2-A542-4961-A550-A637B1786B3C}"/>
              </a:ext>
            </a:extLst>
          </p:cNvPr>
          <p:cNvSpPr>
            <a:spLocks noGrp="1"/>
          </p:cNvSpPr>
          <p:nvPr>
            <p:ph type="title"/>
          </p:nvPr>
        </p:nvSpPr>
        <p:spPr/>
        <p:txBody>
          <a:bodyPr/>
          <a:lstStyle/>
          <a:p>
            <a:r>
              <a:rPr lang="en-US" dirty="0"/>
              <a:t>Trend toward RON Procedures</a:t>
            </a:r>
          </a:p>
        </p:txBody>
      </p:sp>
      <p:sp>
        <p:nvSpPr>
          <p:cNvPr id="3" name="Content Placeholder 2">
            <a:extLst>
              <a:ext uri="{FF2B5EF4-FFF2-40B4-BE49-F238E27FC236}">
                <a16:creationId xmlns:a16="http://schemas.microsoft.com/office/drawing/2014/main" id="{F1757DE7-E788-497B-9D7E-691226D9E8D6}"/>
              </a:ext>
            </a:extLst>
          </p:cNvPr>
          <p:cNvSpPr>
            <a:spLocks noGrp="1"/>
          </p:cNvSpPr>
          <p:nvPr>
            <p:ph idx="1"/>
          </p:nvPr>
        </p:nvSpPr>
        <p:spPr/>
        <p:txBody>
          <a:bodyPr/>
          <a:lstStyle/>
          <a:p>
            <a:r>
              <a:rPr lang="en-US" dirty="0"/>
              <a:t>2010 – RULONA adopted by ULC</a:t>
            </a:r>
          </a:p>
          <a:p>
            <a:pPr lvl="1"/>
            <a:r>
              <a:rPr lang="en-US" dirty="0"/>
              <a:t>States with RON:  Zero</a:t>
            </a:r>
          </a:p>
          <a:p>
            <a:r>
              <a:rPr lang="en-US" dirty="0"/>
              <a:t>2011 – Virginia statute</a:t>
            </a:r>
          </a:p>
          <a:p>
            <a:r>
              <a:rPr lang="en-US" dirty="0"/>
              <a:t>2015 – Montana statute</a:t>
            </a:r>
          </a:p>
          <a:p>
            <a:r>
              <a:rPr lang="en-US" dirty="0"/>
              <a:t>2017 – Texas statute</a:t>
            </a:r>
          </a:p>
        </p:txBody>
      </p:sp>
    </p:spTree>
    <p:extLst>
      <p:ext uri="{BB962C8B-B14F-4D97-AF65-F5344CB8AC3E}">
        <p14:creationId xmlns:p14="http://schemas.microsoft.com/office/powerpoint/2010/main" val="263875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A648-B09D-4654-AE13-0ED6E6497A86}"/>
              </a:ext>
            </a:extLst>
          </p:cNvPr>
          <p:cNvSpPr>
            <a:spLocks noGrp="1"/>
          </p:cNvSpPr>
          <p:nvPr>
            <p:ph type="title"/>
          </p:nvPr>
        </p:nvSpPr>
        <p:spPr/>
        <p:txBody>
          <a:bodyPr/>
          <a:lstStyle/>
          <a:p>
            <a:r>
              <a:rPr lang="en-US" dirty="0"/>
              <a:t>States Adopting RON</a:t>
            </a:r>
          </a:p>
        </p:txBody>
      </p:sp>
      <p:sp>
        <p:nvSpPr>
          <p:cNvPr id="3" name="Content Placeholder 2">
            <a:extLst>
              <a:ext uri="{FF2B5EF4-FFF2-40B4-BE49-F238E27FC236}">
                <a16:creationId xmlns:a16="http://schemas.microsoft.com/office/drawing/2014/main" id="{5EEE8D07-8CF5-45D8-AE30-3F9416915260}"/>
              </a:ext>
            </a:extLst>
          </p:cNvPr>
          <p:cNvSpPr>
            <a:spLocks noGrp="1"/>
          </p:cNvSpPr>
          <p:nvPr>
            <p:ph idx="1"/>
          </p:nvPr>
        </p:nvSpPr>
        <p:spPr/>
        <p:txBody>
          <a:bodyPr/>
          <a:lstStyle/>
          <a:p>
            <a:r>
              <a:rPr lang="en-US" dirty="0"/>
              <a:t>Through 2015 – 2</a:t>
            </a:r>
          </a:p>
          <a:p>
            <a:r>
              <a:rPr lang="en-US" dirty="0"/>
              <a:t>2017 – +2</a:t>
            </a:r>
          </a:p>
          <a:p>
            <a:r>
              <a:rPr lang="en-US" dirty="0"/>
              <a:t>2018 – +6</a:t>
            </a:r>
          </a:p>
          <a:p>
            <a:r>
              <a:rPr lang="en-US" dirty="0"/>
              <a:t>2019 - +12 (including Washington)</a:t>
            </a:r>
          </a:p>
        </p:txBody>
      </p:sp>
    </p:spTree>
    <p:extLst>
      <p:ext uri="{BB962C8B-B14F-4D97-AF65-F5344CB8AC3E}">
        <p14:creationId xmlns:p14="http://schemas.microsoft.com/office/powerpoint/2010/main" val="239933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9F00-D01F-4B4B-BEC3-191D27BC78B1}"/>
              </a:ext>
            </a:extLst>
          </p:cNvPr>
          <p:cNvSpPr>
            <a:spLocks noGrp="1"/>
          </p:cNvSpPr>
          <p:nvPr>
            <p:ph type="title"/>
          </p:nvPr>
        </p:nvSpPr>
        <p:spPr/>
        <p:txBody>
          <a:bodyPr/>
          <a:lstStyle/>
          <a:p>
            <a:r>
              <a:rPr lang="en-US" dirty="0"/>
              <a:t>RON States as of August 2019</a:t>
            </a:r>
          </a:p>
        </p:txBody>
      </p:sp>
      <p:pic>
        <p:nvPicPr>
          <p:cNvPr id="5" name="Content Placeholder 4">
            <a:extLst>
              <a:ext uri="{FF2B5EF4-FFF2-40B4-BE49-F238E27FC236}">
                <a16:creationId xmlns:a16="http://schemas.microsoft.com/office/drawing/2014/main" id="{20CAB042-53B3-4CA3-A3B2-3B2D5A1874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8229600" cy="4983161"/>
          </a:xfrm>
        </p:spPr>
      </p:pic>
    </p:spTree>
    <p:extLst>
      <p:ext uri="{BB962C8B-B14F-4D97-AF65-F5344CB8AC3E}">
        <p14:creationId xmlns:p14="http://schemas.microsoft.com/office/powerpoint/2010/main" val="26381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a:t>
            </a:r>
          </a:p>
        </p:txBody>
      </p:sp>
      <p:sp>
        <p:nvSpPr>
          <p:cNvPr id="3" name="Content Placeholder 2"/>
          <p:cNvSpPr>
            <a:spLocks noGrp="1"/>
          </p:cNvSpPr>
          <p:nvPr>
            <p:ph idx="1"/>
          </p:nvPr>
        </p:nvSpPr>
        <p:spPr/>
        <p:txBody>
          <a:bodyPr/>
          <a:lstStyle/>
          <a:p>
            <a:r>
              <a:rPr lang="en-US" dirty="0"/>
              <a:t>Enacted 2017, effective July 1, 2018</a:t>
            </a:r>
          </a:p>
          <a:p>
            <a:r>
              <a:rPr lang="en-US" dirty="0"/>
              <a:t>Notary physically present in Texas</a:t>
            </a:r>
          </a:p>
          <a:p>
            <a:r>
              <a:rPr lang="en-US" dirty="0"/>
              <a:t>Identity established by both credential analysis and knowledge-based authentication</a:t>
            </a:r>
          </a:p>
          <a:p>
            <a:r>
              <a:rPr lang="en-US" dirty="0"/>
              <a:t>Audio/visual record</a:t>
            </a:r>
          </a:p>
          <a:p>
            <a:r>
              <a:rPr lang="en-US" dirty="0"/>
              <a:t>Notary seal indicates that remote notary procedure used</a:t>
            </a:r>
          </a:p>
          <a:p>
            <a:pPr lvl="1"/>
            <a:endParaRPr lang="en-US" dirty="0"/>
          </a:p>
          <a:p>
            <a:pPr lvl="1"/>
            <a:endParaRPr lang="en-US" dirty="0"/>
          </a:p>
        </p:txBody>
      </p:sp>
    </p:spTree>
    <p:extLst>
      <p:ext uri="{BB962C8B-B14F-4D97-AF65-F5344CB8AC3E}">
        <p14:creationId xmlns:p14="http://schemas.microsoft.com/office/powerpoint/2010/main" val="427326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a:t>Key Principles from NASS Standards, MBA-ALTA Model &amp; RULONA (2018)</a:t>
            </a:r>
            <a:endParaRPr lang="en-US" sz="3600" dirty="0">
              <a:effectLst/>
            </a:endParaRPr>
          </a:p>
        </p:txBody>
      </p:sp>
      <p:sp>
        <p:nvSpPr>
          <p:cNvPr id="3" name="Content Placeholder 2"/>
          <p:cNvSpPr>
            <a:spLocks noGrp="1"/>
          </p:cNvSpPr>
          <p:nvPr>
            <p:ph idx="1"/>
          </p:nvPr>
        </p:nvSpPr>
        <p:spPr>
          <a:xfrm>
            <a:off x="457200" y="1694189"/>
            <a:ext cx="7010400" cy="4554211"/>
          </a:xfrm>
        </p:spPr>
        <p:txBody>
          <a:bodyPr>
            <a:normAutofit fontScale="25000" lnSpcReduction="20000"/>
          </a:bodyPr>
          <a:lstStyle/>
          <a:p>
            <a:r>
              <a:rPr lang="en-US" sz="9600" b="1" dirty="0"/>
              <a:t>Technology Neutrality </a:t>
            </a:r>
            <a:r>
              <a:rPr lang="en-US" sz="9600" dirty="0"/>
              <a:t>as to means of </a:t>
            </a:r>
            <a:r>
              <a:rPr lang="en-US" sz="9600" dirty="0" err="1"/>
              <a:t>eNotarization</a:t>
            </a:r>
            <a:r>
              <a:rPr lang="en-US" sz="9600" dirty="0"/>
              <a:t> and authentication processes</a:t>
            </a:r>
          </a:p>
          <a:p>
            <a:endParaRPr lang="en-US" sz="9600" b="1" dirty="0"/>
          </a:p>
          <a:p>
            <a:r>
              <a:rPr lang="en-US" sz="9600" b="1" dirty="0"/>
              <a:t>Mandatory Disclosure </a:t>
            </a:r>
            <a:r>
              <a:rPr lang="en-US" sz="9600" dirty="0"/>
              <a:t>in the notarial certificate</a:t>
            </a:r>
          </a:p>
          <a:p>
            <a:endParaRPr lang="en-US" sz="9600" b="1" dirty="0"/>
          </a:p>
          <a:p>
            <a:r>
              <a:rPr lang="en-US" sz="9600" b="1" dirty="0"/>
              <a:t>Multifactor Authentication </a:t>
            </a:r>
            <a:r>
              <a:rPr lang="en-US" sz="9600" dirty="0"/>
              <a:t>to identify signer</a:t>
            </a:r>
          </a:p>
          <a:p>
            <a:endParaRPr lang="en-US" sz="9600" b="1" dirty="0"/>
          </a:p>
          <a:p>
            <a:r>
              <a:rPr lang="en-US" sz="9600" b="1" dirty="0"/>
              <a:t>Robust Audit Trail </a:t>
            </a:r>
            <a:r>
              <a:rPr lang="en-US" sz="9600" dirty="0"/>
              <a:t>including audio-video recording</a:t>
            </a:r>
          </a:p>
          <a:p>
            <a:endParaRPr lang="en-US" sz="9600" b="1" dirty="0"/>
          </a:p>
          <a:p>
            <a:r>
              <a:rPr lang="en-US" sz="9600" b="1" dirty="0"/>
              <a:t>Notary Located in State </a:t>
            </a:r>
            <a:r>
              <a:rPr lang="en-US" sz="9600" dirty="0"/>
              <a:t>at time of notarial act</a:t>
            </a:r>
          </a:p>
          <a:p>
            <a:endParaRPr lang="en-US" dirty="0">
              <a:latin typeface="+mn-lt"/>
            </a:endParaRPr>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r>
              <a:rPr lang="en-US" sz="700" dirty="0">
                <a:solidFill>
                  <a:srgbClr val="013A6F"/>
                </a:solidFill>
              </a:rPr>
              <a:t>©2018 First American Financial Corporation and/or its affiliates. All rights reserved. </a:t>
            </a:r>
            <a:r>
              <a:rPr lang="en-US" sz="500" dirty="0">
                <a:solidFill>
                  <a:srgbClr val="013A6F"/>
                </a:solidFill>
                <a:sym typeface="Wingdings 3"/>
              </a:rPr>
              <a:t></a:t>
            </a:r>
            <a:r>
              <a:rPr lang="en-US" sz="700" dirty="0">
                <a:solidFill>
                  <a:srgbClr val="013A6F"/>
                </a:solidFill>
                <a:sym typeface="Wingdings 3"/>
              </a:rPr>
              <a:t>NYSE: FAF</a:t>
            </a:r>
            <a:endParaRPr lang="en-US" sz="700" dirty="0">
              <a:solidFill>
                <a:srgbClr val="013A6F"/>
              </a:solidFill>
            </a:endParaRPr>
          </a:p>
        </p:txBody>
      </p:sp>
      <p:sp>
        <p:nvSpPr>
          <p:cNvPr id="6" name="Slide Number Placeholder 5"/>
          <p:cNvSpPr>
            <a:spLocks noGrp="1"/>
          </p:cNvSpPr>
          <p:nvPr>
            <p:ph type="sldNum" sz="quarter" idx="4294967295"/>
          </p:nvPr>
        </p:nvSpPr>
        <p:spPr/>
        <p:txBody>
          <a:bodyPr/>
          <a:lstStyle/>
          <a:p>
            <a:fld id="{F1CCD0DC-77A6-4188-B97D-977B3B2AA632}" type="slidenum">
              <a:rPr lang="en-US" smtClean="0"/>
              <a:pPr/>
              <a:t>14</a:t>
            </a:fld>
            <a:endParaRPr lang="en-US" dirty="0"/>
          </a:p>
        </p:txBody>
      </p:sp>
      <p:pic>
        <p:nvPicPr>
          <p:cNvPr id="10242" name="Picture 2" descr="http://www.prosuretybond.com/files/4213/7898/3212/179692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057400"/>
            <a:ext cx="2362200" cy="172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0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a:t>Multifactor Authentication in</a:t>
            </a:r>
            <a:br>
              <a:rPr lang="en-US" sz="3600" dirty="0"/>
            </a:br>
            <a:r>
              <a:rPr lang="en-US" sz="3600" dirty="0"/>
              <a:t>RULONA (2018)</a:t>
            </a:r>
            <a:endParaRPr lang="en-US" sz="3600" dirty="0">
              <a:effectLst/>
            </a:endParaRPr>
          </a:p>
        </p:txBody>
      </p:sp>
      <p:sp>
        <p:nvSpPr>
          <p:cNvPr id="3" name="Content Placeholder 2"/>
          <p:cNvSpPr>
            <a:spLocks noGrp="1"/>
          </p:cNvSpPr>
          <p:nvPr>
            <p:ph idx="1"/>
          </p:nvPr>
        </p:nvSpPr>
        <p:spPr>
          <a:xfrm>
            <a:off x="845915" y="3213740"/>
            <a:ext cx="7848601" cy="1295400"/>
          </a:xfrm>
        </p:spPr>
        <p:txBody>
          <a:bodyPr>
            <a:normAutofit/>
          </a:bodyPr>
          <a:lstStyle/>
          <a:p>
            <a:pPr marL="0" indent="0">
              <a:buNone/>
            </a:pPr>
            <a:r>
              <a:rPr lang="en-US" dirty="0"/>
              <a:t>“… at least two different types of </a:t>
            </a:r>
            <a:r>
              <a:rPr lang="en-US" b="1" dirty="0"/>
              <a:t>Identity Proofing </a:t>
            </a:r>
            <a:r>
              <a:rPr lang="en-US" dirty="0"/>
              <a:t>processes or services.”</a:t>
            </a:r>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r>
              <a:rPr lang="en-US" sz="700" dirty="0">
                <a:solidFill>
                  <a:srgbClr val="013A6F"/>
                </a:solidFill>
              </a:rPr>
              <a:t>©2018 First American Financial Corporation and/or its affiliates. All rights reserved. </a:t>
            </a:r>
            <a:r>
              <a:rPr lang="en-US" sz="500" dirty="0">
                <a:solidFill>
                  <a:srgbClr val="013A6F"/>
                </a:solidFill>
                <a:sym typeface="Wingdings 3"/>
              </a:rPr>
              <a:t></a:t>
            </a:r>
            <a:r>
              <a:rPr lang="en-US" sz="700" dirty="0">
                <a:solidFill>
                  <a:srgbClr val="013A6F"/>
                </a:solidFill>
                <a:sym typeface="Wingdings 3"/>
              </a:rPr>
              <a:t>NYSE: FAF</a:t>
            </a:r>
            <a:endParaRPr lang="en-US" sz="700" dirty="0">
              <a:solidFill>
                <a:srgbClr val="013A6F"/>
              </a:solidFill>
            </a:endParaRPr>
          </a:p>
        </p:txBody>
      </p:sp>
      <p:sp>
        <p:nvSpPr>
          <p:cNvPr id="6" name="Slide Number Placeholder 5"/>
          <p:cNvSpPr>
            <a:spLocks noGrp="1"/>
          </p:cNvSpPr>
          <p:nvPr>
            <p:ph type="sldNum" sz="quarter" idx="4294967295"/>
          </p:nvPr>
        </p:nvSpPr>
        <p:spPr/>
        <p:txBody>
          <a:bodyPr/>
          <a:lstStyle/>
          <a:p>
            <a:fld id="{F1CCD0DC-77A6-4188-B97D-977B3B2AA632}" type="slidenum">
              <a:rPr lang="en-US" smtClean="0"/>
              <a:pPr/>
              <a:t>15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149086"/>
            <a:ext cx="2209800" cy="19183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95400"/>
            <a:ext cx="2209800" cy="1918340"/>
          </a:xfrm>
          <a:prstGeom prst="rect">
            <a:avLst/>
          </a:prstGeom>
        </p:spPr>
      </p:pic>
    </p:spTree>
    <p:extLst>
      <p:ext uri="{BB962C8B-B14F-4D97-AF65-F5344CB8AC3E}">
        <p14:creationId xmlns:p14="http://schemas.microsoft.com/office/powerpoint/2010/main" val="351378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1267-C8EE-4094-A262-A68C97D17FF2}"/>
              </a:ext>
            </a:extLst>
          </p:cNvPr>
          <p:cNvSpPr>
            <a:spLocks noGrp="1"/>
          </p:cNvSpPr>
          <p:nvPr>
            <p:ph type="title"/>
          </p:nvPr>
        </p:nvSpPr>
        <p:spPr/>
        <p:txBody>
          <a:bodyPr/>
          <a:lstStyle/>
          <a:p>
            <a:r>
              <a:rPr lang="en-US" dirty="0"/>
              <a:t>General Principles – ALTA </a:t>
            </a:r>
          </a:p>
        </p:txBody>
      </p:sp>
      <p:sp>
        <p:nvSpPr>
          <p:cNvPr id="3" name="Content Placeholder 2">
            <a:extLst>
              <a:ext uri="{FF2B5EF4-FFF2-40B4-BE49-F238E27FC236}">
                <a16:creationId xmlns:a16="http://schemas.microsoft.com/office/drawing/2014/main" id="{9338D1A1-B67F-4F6F-9E7B-22D0FE6DD609}"/>
              </a:ext>
            </a:extLst>
          </p:cNvPr>
          <p:cNvSpPr>
            <a:spLocks noGrp="1"/>
          </p:cNvSpPr>
          <p:nvPr>
            <p:ph idx="1"/>
          </p:nvPr>
        </p:nvSpPr>
        <p:spPr/>
        <p:txBody>
          <a:bodyPr/>
          <a:lstStyle/>
          <a:p>
            <a:pPr lvl="1"/>
            <a:r>
              <a:rPr lang="en-US" sz="2180" b="1" i="1" dirty="0"/>
              <a:t>Adequate safeguards </a:t>
            </a:r>
            <a:r>
              <a:rPr lang="en-US" sz="2180" dirty="0"/>
              <a:t>to protect against identity thieves, forgery and fraud.</a:t>
            </a:r>
          </a:p>
          <a:p>
            <a:pPr lvl="1"/>
            <a:r>
              <a:rPr lang="en-US" sz="2180" b="1" i="1" dirty="0"/>
              <a:t>Multi-factor identification </a:t>
            </a:r>
            <a:r>
              <a:rPr lang="en-US" sz="2180" dirty="0"/>
              <a:t>of the signer.</a:t>
            </a:r>
          </a:p>
          <a:p>
            <a:pPr lvl="1"/>
            <a:r>
              <a:rPr lang="en-US" sz="2180" b="1" i="1" dirty="0"/>
              <a:t>Recordability </a:t>
            </a:r>
            <a:r>
              <a:rPr lang="en-US" sz="2180" dirty="0"/>
              <a:t>in local land records, regardless of the capability to receive electronic recordings.</a:t>
            </a:r>
          </a:p>
          <a:p>
            <a:pPr lvl="1"/>
            <a:r>
              <a:rPr lang="en-US" sz="2180" b="1" i="1" dirty="0"/>
              <a:t>A determination </a:t>
            </a:r>
            <a:r>
              <a:rPr lang="en-US" sz="2180" dirty="0"/>
              <a:t>of whether the state will recognize remote notarial acts performed by out-of-state notaries and whether such acts are governed by the state.</a:t>
            </a:r>
          </a:p>
          <a:p>
            <a:pPr lvl="1"/>
            <a:r>
              <a:rPr lang="en-US" sz="2180" b="1" i="1" dirty="0"/>
              <a:t>An indication </a:t>
            </a:r>
            <a:r>
              <a:rPr lang="en-US" sz="2180" dirty="0"/>
              <a:t>the document was notarized remotely online.</a:t>
            </a:r>
          </a:p>
          <a:p>
            <a:pPr lvl="1"/>
            <a:r>
              <a:rPr lang="en-US" sz="2180" b="1" i="1" dirty="0"/>
              <a:t>Tamper-evident technology </a:t>
            </a:r>
            <a:r>
              <a:rPr lang="en-US" sz="2180" dirty="0"/>
              <a:t>used.</a:t>
            </a:r>
          </a:p>
          <a:p>
            <a:pPr lvl="1"/>
            <a:r>
              <a:rPr lang="en-US" sz="2180" b="1" i="1" dirty="0"/>
              <a:t>Retention of records </a:t>
            </a:r>
            <a:r>
              <a:rPr lang="en-US" sz="2180" dirty="0"/>
              <a:t>for a period of at least 7 years.</a:t>
            </a:r>
          </a:p>
          <a:p>
            <a:pPr lvl="1"/>
            <a:r>
              <a:rPr lang="en-US" sz="2180" b="1" i="1" dirty="0"/>
              <a:t>Clarity and consistency </a:t>
            </a:r>
            <a:r>
              <a:rPr lang="en-US" sz="2180" dirty="0"/>
              <a:t>within the statutes.</a:t>
            </a:r>
          </a:p>
          <a:p>
            <a:endParaRPr lang="en-US" dirty="0"/>
          </a:p>
        </p:txBody>
      </p:sp>
    </p:spTree>
    <p:extLst>
      <p:ext uri="{BB962C8B-B14F-4D97-AF65-F5344CB8AC3E}">
        <p14:creationId xmlns:p14="http://schemas.microsoft.com/office/powerpoint/2010/main" val="89232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1948-DB2A-4F88-93E0-B1BFA34C1C17}"/>
              </a:ext>
            </a:extLst>
          </p:cNvPr>
          <p:cNvSpPr>
            <a:spLocks noGrp="1"/>
          </p:cNvSpPr>
          <p:nvPr>
            <p:ph type="title"/>
          </p:nvPr>
        </p:nvSpPr>
        <p:spPr/>
        <p:txBody>
          <a:bodyPr/>
          <a:lstStyle/>
          <a:p>
            <a:r>
              <a:rPr lang="en-US" dirty="0"/>
              <a:t>2019 Washington Law</a:t>
            </a:r>
          </a:p>
        </p:txBody>
      </p:sp>
      <p:sp>
        <p:nvSpPr>
          <p:cNvPr id="3" name="Content Placeholder 2">
            <a:extLst>
              <a:ext uri="{FF2B5EF4-FFF2-40B4-BE49-F238E27FC236}">
                <a16:creationId xmlns:a16="http://schemas.microsoft.com/office/drawing/2014/main" id="{27150C19-A541-41F7-A044-A625A972D87F}"/>
              </a:ext>
            </a:extLst>
          </p:cNvPr>
          <p:cNvSpPr>
            <a:spLocks noGrp="1"/>
          </p:cNvSpPr>
          <p:nvPr>
            <p:ph idx="1"/>
          </p:nvPr>
        </p:nvSpPr>
        <p:spPr/>
        <p:txBody>
          <a:bodyPr/>
          <a:lstStyle/>
          <a:p>
            <a:r>
              <a:rPr lang="en-US" dirty="0"/>
              <a:t>Based on 2018 amendments to RULONA</a:t>
            </a:r>
          </a:p>
          <a:p>
            <a:r>
              <a:rPr lang="en-US" dirty="0"/>
              <a:t>Senate Bill 5641</a:t>
            </a:r>
          </a:p>
          <a:p>
            <a:r>
              <a:rPr lang="en-US" dirty="0"/>
              <a:t>Chapter 154, Laws of 2019</a:t>
            </a:r>
          </a:p>
          <a:p>
            <a:r>
              <a:rPr lang="en-US" dirty="0"/>
              <a:t>Code Reviser has added new sections to Revised Code of Washington – current law shown side-by-side with sections taking effect October 1, 2020</a:t>
            </a:r>
          </a:p>
        </p:txBody>
      </p:sp>
    </p:spTree>
    <p:extLst>
      <p:ext uri="{BB962C8B-B14F-4D97-AF65-F5344CB8AC3E}">
        <p14:creationId xmlns:p14="http://schemas.microsoft.com/office/powerpoint/2010/main" val="1302265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8A85-66CB-42EA-880A-6AE6E0A1FD99}"/>
              </a:ext>
            </a:extLst>
          </p:cNvPr>
          <p:cNvSpPr>
            <a:spLocks noGrp="1"/>
          </p:cNvSpPr>
          <p:nvPr>
            <p:ph type="title"/>
          </p:nvPr>
        </p:nvSpPr>
        <p:spPr/>
        <p:txBody>
          <a:bodyPr/>
          <a:lstStyle/>
          <a:p>
            <a:r>
              <a:rPr lang="en-US" sz="3200" dirty="0"/>
              <a:t>RCW 42.25.040 – Personal Appearance</a:t>
            </a:r>
          </a:p>
        </p:txBody>
      </p:sp>
      <p:pic>
        <p:nvPicPr>
          <p:cNvPr id="4" name="Content Placeholder 3">
            <a:extLst>
              <a:ext uri="{FF2B5EF4-FFF2-40B4-BE49-F238E27FC236}">
                <a16:creationId xmlns:a16="http://schemas.microsoft.com/office/drawing/2014/main" id="{D6E8E39A-53DF-4406-B040-6B30951FE520}"/>
              </a:ext>
            </a:extLst>
          </p:cNvPr>
          <p:cNvPicPr>
            <a:picLocks noGrp="1" noChangeAspect="1"/>
          </p:cNvPicPr>
          <p:nvPr>
            <p:ph idx="1"/>
          </p:nvPr>
        </p:nvPicPr>
        <p:blipFill>
          <a:blip r:embed="rId2"/>
          <a:stretch>
            <a:fillRect/>
          </a:stretch>
        </p:blipFill>
        <p:spPr>
          <a:xfrm>
            <a:off x="457200" y="1417638"/>
            <a:ext cx="8229600" cy="4678362"/>
          </a:xfrm>
          <a:prstGeom prst="rect">
            <a:avLst/>
          </a:prstGeom>
        </p:spPr>
      </p:pic>
    </p:spTree>
    <p:extLst>
      <p:ext uri="{BB962C8B-B14F-4D97-AF65-F5344CB8AC3E}">
        <p14:creationId xmlns:p14="http://schemas.microsoft.com/office/powerpoint/2010/main" val="116820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5D7A-DC51-4ABC-A6E0-C622312AEFEB}"/>
              </a:ext>
            </a:extLst>
          </p:cNvPr>
          <p:cNvSpPr>
            <a:spLocks noGrp="1"/>
          </p:cNvSpPr>
          <p:nvPr>
            <p:ph type="title"/>
          </p:nvPr>
        </p:nvSpPr>
        <p:spPr/>
        <p:txBody>
          <a:bodyPr/>
          <a:lstStyle/>
          <a:p>
            <a:r>
              <a:rPr lang="en-US" sz="4000" dirty="0"/>
              <a:t>RCW 42.45.280 – RON (sort of)</a:t>
            </a:r>
          </a:p>
        </p:txBody>
      </p:sp>
      <p:sp>
        <p:nvSpPr>
          <p:cNvPr id="3" name="Content Placeholder 2">
            <a:extLst>
              <a:ext uri="{FF2B5EF4-FFF2-40B4-BE49-F238E27FC236}">
                <a16:creationId xmlns:a16="http://schemas.microsoft.com/office/drawing/2014/main" id="{EDEA0069-F2A6-4F1A-B03E-51B95CCB7830}"/>
              </a:ext>
            </a:extLst>
          </p:cNvPr>
          <p:cNvSpPr>
            <a:spLocks noGrp="1"/>
          </p:cNvSpPr>
          <p:nvPr>
            <p:ph idx="1"/>
          </p:nvPr>
        </p:nvSpPr>
        <p:spPr/>
        <p:txBody>
          <a:bodyPr/>
          <a:lstStyle/>
          <a:p>
            <a:r>
              <a:rPr lang="en-US" dirty="0"/>
              <a:t>“Electronic Records Notary Public”</a:t>
            </a:r>
          </a:p>
          <a:p>
            <a:r>
              <a:rPr lang="en-US" dirty="0"/>
              <a:t>Definitions</a:t>
            </a:r>
          </a:p>
          <a:p>
            <a:r>
              <a:rPr lang="en-US" dirty="0"/>
              <a:t>Notary licensed and located in Washington may use procedures in section to take acknowledgments and notarize documents for a “remotely located individual” anywhere in the world using “communication technology”</a:t>
            </a:r>
          </a:p>
        </p:txBody>
      </p:sp>
    </p:spTree>
    <p:extLst>
      <p:ext uri="{BB962C8B-B14F-4D97-AF65-F5344CB8AC3E}">
        <p14:creationId xmlns:p14="http://schemas.microsoft.com/office/powerpoint/2010/main" val="224525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a:t>RON – What you need to know</a:t>
            </a:r>
            <a:endParaRPr lang="en-US" sz="4000" dirty="0">
              <a:effectLst/>
            </a:endParaRPr>
          </a:p>
        </p:txBody>
      </p:sp>
      <p:sp>
        <p:nvSpPr>
          <p:cNvPr id="3" name="Content Placeholder 2"/>
          <p:cNvSpPr>
            <a:spLocks noGrp="1"/>
          </p:cNvSpPr>
          <p:nvPr>
            <p:ph idx="1"/>
          </p:nvPr>
        </p:nvSpPr>
        <p:spPr>
          <a:xfrm>
            <a:off x="457200" y="1600200"/>
            <a:ext cx="8534400" cy="4525963"/>
          </a:xfrm>
        </p:spPr>
        <p:txBody>
          <a:bodyPr>
            <a:noAutofit/>
          </a:bodyPr>
          <a:lstStyle/>
          <a:p>
            <a:pPr>
              <a:buClr>
                <a:srgbClr val="013A6F"/>
              </a:buClr>
            </a:pPr>
            <a:r>
              <a:rPr lang="en-US" sz="2700" dirty="0"/>
              <a:t>Difference between RON and traditional notarization</a:t>
            </a:r>
          </a:p>
          <a:p>
            <a:pPr>
              <a:buClr>
                <a:srgbClr val="013A6F"/>
              </a:buClr>
            </a:pPr>
            <a:r>
              <a:rPr lang="en-US" sz="2700" dirty="0"/>
              <a:t>Difference between RON and electronic notarization</a:t>
            </a:r>
          </a:p>
          <a:p>
            <a:pPr>
              <a:buClr>
                <a:srgbClr val="013A6F"/>
              </a:buClr>
            </a:pPr>
            <a:r>
              <a:rPr lang="en-US" sz="2700" dirty="0"/>
              <a:t>When RON takes effect in Washington</a:t>
            </a:r>
          </a:p>
          <a:p>
            <a:pPr>
              <a:buClr>
                <a:srgbClr val="013A6F"/>
              </a:buClr>
            </a:pPr>
            <a:r>
              <a:rPr lang="en-US" sz="2700" dirty="0"/>
              <a:t>Multifactor identification – two of three</a:t>
            </a:r>
          </a:p>
          <a:p>
            <a:pPr lvl="1">
              <a:buClr>
                <a:srgbClr val="013A6F"/>
              </a:buClr>
            </a:pPr>
            <a:r>
              <a:rPr lang="en-US" sz="2300" dirty="0"/>
              <a:t>Knowledge based, Credential analysis, Biometric</a:t>
            </a:r>
          </a:p>
          <a:p>
            <a:pPr>
              <a:buClr>
                <a:srgbClr val="013A6F"/>
              </a:buClr>
            </a:pPr>
            <a:r>
              <a:rPr lang="en-US" sz="2700" dirty="0"/>
              <a:t>RON and the recording laws</a:t>
            </a:r>
          </a:p>
          <a:p>
            <a:pPr>
              <a:buClr>
                <a:srgbClr val="013A6F"/>
              </a:buClr>
            </a:pPr>
            <a:r>
              <a:rPr lang="en-US" sz="2700" dirty="0"/>
              <a:t>Electronic signatures in Washington</a:t>
            </a:r>
          </a:p>
          <a:p>
            <a:pPr>
              <a:buClr>
                <a:srgbClr val="013A6F"/>
              </a:buClr>
            </a:pPr>
            <a:r>
              <a:rPr lang="en-US" sz="2700" dirty="0"/>
              <a:t>The acronyms:  RON, RULONA, UETA, ESIGN</a:t>
            </a:r>
          </a:p>
          <a:p>
            <a:pPr>
              <a:buClr>
                <a:srgbClr val="013A6F"/>
              </a:buClr>
            </a:pPr>
            <a:endParaRPr lang="en-US" sz="2700" dirty="0"/>
          </a:p>
          <a:p>
            <a:pPr>
              <a:buClr>
                <a:srgbClr val="013A6F"/>
              </a:buClr>
            </a:pPr>
            <a:endParaRPr lang="en-US" sz="2700" dirty="0"/>
          </a:p>
          <a:p>
            <a:pPr marL="0" indent="0">
              <a:buClr>
                <a:srgbClr val="013A6F"/>
              </a:buClr>
              <a:buNone/>
            </a:pPr>
            <a:endParaRPr lang="en-US" sz="2700" dirty="0"/>
          </a:p>
          <a:p>
            <a:pPr>
              <a:buClr>
                <a:srgbClr val="013A6F"/>
              </a:buClr>
            </a:pPr>
            <a:endParaRPr lang="en-US" sz="2700" dirty="0"/>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r>
              <a:rPr lang="en-US" sz="700" dirty="0">
                <a:solidFill>
                  <a:srgbClr val="013A6F"/>
                </a:solidFill>
              </a:rPr>
              <a:t>©2018 First American Financial Corporation and/or its affiliates. All rights reserved. </a:t>
            </a:r>
            <a:r>
              <a:rPr lang="en-US" sz="500" dirty="0">
                <a:solidFill>
                  <a:srgbClr val="013A6F"/>
                </a:solidFill>
                <a:sym typeface="Wingdings 3"/>
              </a:rPr>
              <a:t></a:t>
            </a:r>
            <a:r>
              <a:rPr lang="en-US" sz="700" dirty="0">
                <a:solidFill>
                  <a:srgbClr val="013A6F"/>
                </a:solidFill>
                <a:sym typeface="Wingdings 3"/>
              </a:rPr>
              <a:t>NYSE: FAF</a:t>
            </a:r>
            <a:endParaRPr lang="en-US" sz="700" dirty="0">
              <a:solidFill>
                <a:srgbClr val="013A6F"/>
              </a:solidFill>
            </a:endParaRPr>
          </a:p>
        </p:txBody>
      </p:sp>
      <p:sp>
        <p:nvSpPr>
          <p:cNvPr id="6" name="Slide Number Placeholder 5"/>
          <p:cNvSpPr>
            <a:spLocks noGrp="1"/>
          </p:cNvSpPr>
          <p:nvPr>
            <p:ph type="sldNum" sz="quarter" idx="4294967295"/>
          </p:nvPr>
        </p:nvSpPr>
        <p:spPr/>
        <p:txBody>
          <a:bodyPr/>
          <a:lstStyle/>
          <a:p>
            <a:fld id="{F1CCD0DC-77A6-4188-B97D-977B3B2AA632}" type="slidenum">
              <a:rPr lang="en-US" smtClean="0"/>
              <a:pPr/>
              <a:t>2</a:t>
            </a:fld>
            <a:endParaRPr lang="en-US" dirty="0"/>
          </a:p>
        </p:txBody>
      </p:sp>
    </p:spTree>
    <p:extLst>
      <p:ext uri="{BB962C8B-B14F-4D97-AF65-F5344CB8AC3E}">
        <p14:creationId xmlns:p14="http://schemas.microsoft.com/office/powerpoint/2010/main" val="309646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5C71-F1B2-4947-90A3-FE1D3086EF41}"/>
              </a:ext>
            </a:extLst>
          </p:cNvPr>
          <p:cNvSpPr>
            <a:spLocks noGrp="1"/>
          </p:cNvSpPr>
          <p:nvPr>
            <p:ph type="title"/>
          </p:nvPr>
        </p:nvSpPr>
        <p:spPr/>
        <p:txBody>
          <a:bodyPr/>
          <a:lstStyle/>
          <a:p>
            <a:r>
              <a:rPr lang="en-US" sz="4000" dirty="0"/>
              <a:t>RCW 42.45.280 – RON Provisions</a:t>
            </a:r>
          </a:p>
        </p:txBody>
      </p:sp>
      <p:sp>
        <p:nvSpPr>
          <p:cNvPr id="3" name="Content Placeholder 2">
            <a:extLst>
              <a:ext uri="{FF2B5EF4-FFF2-40B4-BE49-F238E27FC236}">
                <a16:creationId xmlns:a16="http://schemas.microsoft.com/office/drawing/2014/main" id="{8A7FAFB1-06E3-48A5-9F8E-709754436218}"/>
              </a:ext>
            </a:extLst>
          </p:cNvPr>
          <p:cNvSpPr>
            <a:spLocks noGrp="1"/>
          </p:cNvSpPr>
          <p:nvPr>
            <p:ph idx="1"/>
          </p:nvPr>
        </p:nvSpPr>
        <p:spPr/>
        <p:txBody>
          <a:bodyPr/>
          <a:lstStyle/>
          <a:p>
            <a:r>
              <a:rPr lang="en-US" dirty="0"/>
              <a:t>Identity proofing is process by which third party provides notary with “means to verify the [signer’s] identity . . . by a review of personal information from public or private data sources.”</a:t>
            </a:r>
          </a:p>
          <a:p>
            <a:r>
              <a:rPr lang="en-US" dirty="0"/>
              <a:t>Identity must be verified “by using at least two different types of identity proofing[.]”</a:t>
            </a:r>
          </a:p>
          <a:p>
            <a:r>
              <a:rPr lang="en-US" dirty="0"/>
              <a:t>Retention of audio-visual record for 10 years</a:t>
            </a:r>
          </a:p>
        </p:txBody>
      </p:sp>
    </p:spTree>
    <p:extLst>
      <p:ext uri="{BB962C8B-B14F-4D97-AF65-F5344CB8AC3E}">
        <p14:creationId xmlns:p14="http://schemas.microsoft.com/office/powerpoint/2010/main" val="155720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2D07-C43C-4DD5-A129-5F58A4DB7B69}"/>
              </a:ext>
            </a:extLst>
          </p:cNvPr>
          <p:cNvSpPr>
            <a:spLocks noGrp="1"/>
          </p:cNvSpPr>
          <p:nvPr>
            <p:ph type="title"/>
          </p:nvPr>
        </p:nvSpPr>
        <p:spPr/>
        <p:txBody>
          <a:bodyPr/>
          <a:lstStyle/>
          <a:p>
            <a:r>
              <a:rPr lang="en-US" dirty="0"/>
              <a:t>RCW 42.45.020</a:t>
            </a:r>
          </a:p>
        </p:txBody>
      </p:sp>
      <p:sp>
        <p:nvSpPr>
          <p:cNvPr id="3" name="Content Placeholder 2">
            <a:extLst>
              <a:ext uri="{FF2B5EF4-FFF2-40B4-BE49-F238E27FC236}">
                <a16:creationId xmlns:a16="http://schemas.microsoft.com/office/drawing/2014/main" id="{318903B8-DCF2-4F9E-9459-2F14328B4003}"/>
              </a:ext>
            </a:extLst>
          </p:cNvPr>
          <p:cNvSpPr>
            <a:spLocks noGrp="1"/>
          </p:cNvSpPr>
          <p:nvPr>
            <p:ph idx="1"/>
          </p:nvPr>
        </p:nvSpPr>
        <p:spPr/>
        <p:txBody>
          <a:bodyPr/>
          <a:lstStyle/>
          <a:p>
            <a:pPr indent="0">
              <a:buNone/>
            </a:pPr>
            <a:r>
              <a:rPr lang="en-US" dirty="0"/>
              <a:t>New subsection:</a:t>
            </a:r>
          </a:p>
          <a:p>
            <a:pPr indent="0">
              <a:buNone/>
            </a:pPr>
            <a:r>
              <a:rPr lang="en-US" dirty="0"/>
              <a:t>(3) A notarial officer may certify that a tangible copy of an electronic record is an accurate copy of the electronic record.</a:t>
            </a:r>
          </a:p>
          <a:p>
            <a:pPr indent="0">
              <a:buNone/>
            </a:pPr>
            <a:endParaRPr lang="en-US" dirty="0"/>
          </a:p>
          <a:p>
            <a:pPr indent="0">
              <a:buNone/>
            </a:pPr>
            <a:r>
              <a:rPr lang="en-US" dirty="0"/>
              <a:t>Allows for “papering out”</a:t>
            </a:r>
          </a:p>
          <a:p>
            <a:pPr indent="0">
              <a:buNone/>
            </a:pPr>
            <a:endParaRPr lang="en-US" dirty="0"/>
          </a:p>
          <a:p>
            <a:pPr marL="800100" indent="-457200"/>
            <a:endParaRPr lang="en-US" dirty="0"/>
          </a:p>
        </p:txBody>
      </p:sp>
    </p:spTree>
    <p:extLst>
      <p:ext uri="{BB962C8B-B14F-4D97-AF65-F5344CB8AC3E}">
        <p14:creationId xmlns:p14="http://schemas.microsoft.com/office/powerpoint/2010/main" val="388591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C07E-FD74-4F81-803C-09B1D21D6673}"/>
              </a:ext>
            </a:extLst>
          </p:cNvPr>
          <p:cNvSpPr>
            <a:spLocks noGrp="1"/>
          </p:cNvSpPr>
          <p:nvPr>
            <p:ph type="title"/>
          </p:nvPr>
        </p:nvSpPr>
        <p:spPr/>
        <p:txBody>
          <a:bodyPr/>
          <a:lstStyle/>
          <a:p>
            <a:r>
              <a:rPr lang="en-US" dirty="0"/>
              <a:t>RCW 65.08.030 - Current</a:t>
            </a:r>
          </a:p>
        </p:txBody>
      </p:sp>
      <p:sp>
        <p:nvSpPr>
          <p:cNvPr id="3" name="Content Placeholder 2">
            <a:extLst>
              <a:ext uri="{FF2B5EF4-FFF2-40B4-BE49-F238E27FC236}">
                <a16:creationId xmlns:a16="http://schemas.microsoft.com/office/drawing/2014/main" id="{E51CD16A-E4D7-497B-92D2-4E960120E265}"/>
              </a:ext>
            </a:extLst>
          </p:cNvPr>
          <p:cNvSpPr>
            <a:spLocks noGrp="1"/>
          </p:cNvSpPr>
          <p:nvPr>
            <p:ph idx="1"/>
          </p:nvPr>
        </p:nvSpPr>
        <p:spPr/>
        <p:txBody>
          <a:bodyPr/>
          <a:lstStyle/>
          <a:p>
            <a:r>
              <a:rPr lang="en-US" sz="2800" dirty="0"/>
              <a:t>“Recorded Irregular Instrument Imparts Notice”</a:t>
            </a:r>
          </a:p>
          <a:p>
            <a:r>
              <a:rPr lang="en-US" sz="2800" dirty="0"/>
              <a:t>Recorded instrument conveying or encumbering real property</a:t>
            </a:r>
          </a:p>
          <a:p>
            <a:r>
              <a:rPr lang="en-US" sz="2800" dirty="0"/>
              <a:t>Execution or acknowledgment not compliant with law</a:t>
            </a:r>
          </a:p>
          <a:p>
            <a:r>
              <a:rPr lang="en-US" sz="2800" dirty="0"/>
              <a:t>Imparts same constructive notice to third persons as if had been properly executed, acknowledged, and recorded</a:t>
            </a:r>
          </a:p>
        </p:txBody>
      </p:sp>
    </p:spTree>
    <p:extLst>
      <p:ext uri="{BB962C8B-B14F-4D97-AF65-F5344CB8AC3E}">
        <p14:creationId xmlns:p14="http://schemas.microsoft.com/office/powerpoint/2010/main" val="795231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2D07-C43C-4DD5-A129-5F58A4DB7B69}"/>
              </a:ext>
            </a:extLst>
          </p:cNvPr>
          <p:cNvSpPr>
            <a:spLocks noGrp="1"/>
          </p:cNvSpPr>
          <p:nvPr>
            <p:ph type="title"/>
          </p:nvPr>
        </p:nvSpPr>
        <p:spPr/>
        <p:txBody>
          <a:bodyPr/>
          <a:lstStyle/>
          <a:p>
            <a:r>
              <a:rPr lang="en-US" sz="4000" dirty="0"/>
              <a:t>RCW 65.08.030 – New Subsection</a:t>
            </a:r>
          </a:p>
        </p:txBody>
      </p:sp>
      <p:sp>
        <p:nvSpPr>
          <p:cNvPr id="3" name="Content Placeholder 2">
            <a:extLst>
              <a:ext uri="{FF2B5EF4-FFF2-40B4-BE49-F238E27FC236}">
                <a16:creationId xmlns:a16="http://schemas.microsoft.com/office/drawing/2014/main" id="{318903B8-DCF2-4F9E-9459-2F14328B4003}"/>
              </a:ext>
            </a:extLst>
          </p:cNvPr>
          <p:cNvSpPr>
            <a:spLocks noGrp="1"/>
          </p:cNvSpPr>
          <p:nvPr>
            <p:ph idx="1"/>
          </p:nvPr>
        </p:nvSpPr>
        <p:spPr/>
        <p:txBody>
          <a:bodyPr/>
          <a:lstStyle/>
          <a:p>
            <a:r>
              <a:rPr lang="en-US" sz="2800" dirty="0"/>
              <a:t>Tangible copy of electronic record conveying or encumbering real property</a:t>
            </a:r>
          </a:p>
          <a:p>
            <a:r>
              <a:rPr lang="en-US" sz="2800" dirty="0"/>
              <a:t>Recorded with auditor</a:t>
            </a:r>
          </a:p>
          <a:p>
            <a:r>
              <a:rPr lang="en-US" sz="2800" dirty="0"/>
              <a:t>Tangible copy not certified in compliance with RCW 42.45.020(3)</a:t>
            </a:r>
          </a:p>
          <a:p>
            <a:r>
              <a:rPr lang="en-US" sz="2800" dirty="0"/>
              <a:t>Imparts same constructive notice to third persons as if the tangible copy had been appropriately </a:t>
            </a:r>
            <a:r>
              <a:rPr lang="en-US" sz="2800" dirty="0" err="1"/>
              <a:t>certifed</a:t>
            </a:r>
            <a:endParaRPr lang="en-US" dirty="0"/>
          </a:p>
        </p:txBody>
      </p:sp>
    </p:spTree>
    <p:extLst>
      <p:ext uri="{BB962C8B-B14F-4D97-AF65-F5344CB8AC3E}">
        <p14:creationId xmlns:p14="http://schemas.microsoft.com/office/powerpoint/2010/main" val="1379404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C07E-FD74-4F81-803C-09B1D21D6673}"/>
              </a:ext>
            </a:extLst>
          </p:cNvPr>
          <p:cNvSpPr>
            <a:spLocks noGrp="1"/>
          </p:cNvSpPr>
          <p:nvPr>
            <p:ph type="title"/>
          </p:nvPr>
        </p:nvSpPr>
        <p:spPr/>
        <p:txBody>
          <a:bodyPr/>
          <a:lstStyle/>
          <a:p>
            <a:r>
              <a:rPr lang="en-US" dirty="0"/>
              <a:t>RCW 65.08.070 - Current</a:t>
            </a:r>
          </a:p>
        </p:txBody>
      </p:sp>
      <p:sp>
        <p:nvSpPr>
          <p:cNvPr id="3" name="Content Placeholder 2">
            <a:extLst>
              <a:ext uri="{FF2B5EF4-FFF2-40B4-BE49-F238E27FC236}">
                <a16:creationId xmlns:a16="http://schemas.microsoft.com/office/drawing/2014/main" id="{E51CD16A-E4D7-497B-92D2-4E960120E265}"/>
              </a:ext>
            </a:extLst>
          </p:cNvPr>
          <p:cNvSpPr>
            <a:spLocks noGrp="1"/>
          </p:cNvSpPr>
          <p:nvPr>
            <p:ph idx="1"/>
          </p:nvPr>
        </p:nvSpPr>
        <p:spPr/>
        <p:txBody>
          <a:bodyPr/>
          <a:lstStyle/>
          <a:p>
            <a:r>
              <a:rPr lang="en-US" sz="2800" dirty="0"/>
              <a:t>“Real Property Conveyances to be Recorded”</a:t>
            </a:r>
          </a:p>
          <a:p>
            <a:r>
              <a:rPr lang="en-US" sz="2800" dirty="0"/>
              <a:t>Conveyance, when acknowledged by signer and certified by person authorized to take acknowledgments, may be recorded</a:t>
            </a:r>
          </a:p>
          <a:p>
            <a:r>
              <a:rPr lang="en-US" sz="2800" dirty="0"/>
              <a:t>Unrecorded conveyance void against</a:t>
            </a:r>
          </a:p>
          <a:p>
            <a:pPr lvl="1"/>
            <a:r>
              <a:rPr lang="en-US" sz="2400" dirty="0"/>
              <a:t> </a:t>
            </a:r>
            <a:r>
              <a:rPr lang="en-US" dirty="0"/>
              <a:t>subsequent purchaser/mortgagee </a:t>
            </a:r>
          </a:p>
          <a:p>
            <a:pPr lvl="1"/>
            <a:r>
              <a:rPr lang="en-US" dirty="0"/>
              <a:t>in good faith and for consideration</a:t>
            </a:r>
          </a:p>
          <a:p>
            <a:pPr lvl="1"/>
            <a:r>
              <a:rPr lang="en-US" dirty="0"/>
              <a:t>whose interest is recorded first</a:t>
            </a:r>
          </a:p>
        </p:txBody>
      </p:sp>
    </p:spTree>
    <p:extLst>
      <p:ext uri="{BB962C8B-B14F-4D97-AF65-F5344CB8AC3E}">
        <p14:creationId xmlns:p14="http://schemas.microsoft.com/office/powerpoint/2010/main" val="1739153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C07E-FD74-4F81-803C-09B1D21D6673}"/>
              </a:ext>
            </a:extLst>
          </p:cNvPr>
          <p:cNvSpPr>
            <a:spLocks noGrp="1"/>
          </p:cNvSpPr>
          <p:nvPr>
            <p:ph type="title"/>
          </p:nvPr>
        </p:nvSpPr>
        <p:spPr/>
        <p:txBody>
          <a:bodyPr/>
          <a:lstStyle/>
          <a:p>
            <a:r>
              <a:rPr lang="en-US" sz="4000" dirty="0"/>
              <a:t>RCW 65.08.070 – New Subsection</a:t>
            </a:r>
          </a:p>
        </p:txBody>
      </p:sp>
      <p:sp>
        <p:nvSpPr>
          <p:cNvPr id="3" name="Content Placeholder 2">
            <a:extLst>
              <a:ext uri="{FF2B5EF4-FFF2-40B4-BE49-F238E27FC236}">
                <a16:creationId xmlns:a16="http://schemas.microsoft.com/office/drawing/2014/main" id="{E51CD16A-E4D7-497B-92D2-4E960120E265}"/>
              </a:ext>
            </a:extLst>
          </p:cNvPr>
          <p:cNvSpPr>
            <a:spLocks noGrp="1"/>
          </p:cNvSpPr>
          <p:nvPr>
            <p:ph idx="1"/>
          </p:nvPr>
        </p:nvSpPr>
        <p:spPr/>
        <p:txBody>
          <a:bodyPr/>
          <a:lstStyle/>
          <a:p>
            <a:r>
              <a:rPr lang="en-US" dirty="0"/>
              <a:t>Auditor may accept for recording</a:t>
            </a:r>
          </a:p>
          <a:p>
            <a:pPr lvl="1"/>
            <a:r>
              <a:rPr lang="en-US" sz="3200" dirty="0"/>
              <a:t>Document that is tangible copy of electronic record</a:t>
            </a:r>
          </a:p>
          <a:p>
            <a:pPr lvl="1"/>
            <a:r>
              <a:rPr lang="en-US" sz="3200" dirty="0"/>
              <a:t>Certified by notary as accurate copy of electronic record pursuant to RCW 42.45.020(3)</a:t>
            </a:r>
          </a:p>
          <a:p>
            <a:r>
              <a:rPr lang="en-US" dirty="0"/>
              <a:t>Document meeting these criteria satisfies any requirement for an original document</a:t>
            </a:r>
          </a:p>
        </p:txBody>
      </p:sp>
    </p:spTree>
    <p:extLst>
      <p:ext uri="{BB962C8B-B14F-4D97-AF65-F5344CB8AC3E}">
        <p14:creationId xmlns:p14="http://schemas.microsoft.com/office/powerpoint/2010/main" val="3156045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5D7A-DC51-4ABC-A6E0-C622312AEFEB}"/>
              </a:ext>
            </a:extLst>
          </p:cNvPr>
          <p:cNvSpPr>
            <a:spLocks noGrp="1"/>
          </p:cNvSpPr>
          <p:nvPr>
            <p:ph type="title"/>
          </p:nvPr>
        </p:nvSpPr>
        <p:spPr/>
        <p:txBody>
          <a:bodyPr/>
          <a:lstStyle/>
          <a:p>
            <a:r>
              <a:rPr lang="en-US" dirty="0"/>
              <a:t>RCW 42.45.280 - Rulemaking</a:t>
            </a:r>
          </a:p>
        </p:txBody>
      </p:sp>
      <p:sp>
        <p:nvSpPr>
          <p:cNvPr id="3" name="Content Placeholder 2">
            <a:extLst>
              <a:ext uri="{FF2B5EF4-FFF2-40B4-BE49-F238E27FC236}">
                <a16:creationId xmlns:a16="http://schemas.microsoft.com/office/drawing/2014/main" id="{EDEA0069-F2A6-4F1A-B03E-51B95CCB7830}"/>
              </a:ext>
            </a:extLst>
          </p:cNvPr>
          <p:cNvSpPr>
            <a:spLocks noGrp="1"/>
          </p:cNvSpPr>
          <p:nvPr>
            <p:ph idx="1"/>
          </p:nvPr>
        </p:nvSpPr>
        <p:spPr/>
        <p:txBody>
          <a:bodyPr/>
          <a:lstStyle/>
          <a:p>
            <a:pPr marL="0" indent="0">
              <a:buNone/>
            </a:pPr>
            <a:r>
              <a:rPr lang="en-US" sz="2400" dirty="0"/>
              <a:t>Rules adopted by Department of Licensing may:</a:t>
            </a:r>
          </a:p>
          <a:p>
            <a:r>
              <a:rPr lang="en-US" sz="2400" dirty="0"/>
              <a:t>(a) Prescribe the means of performing a notarial act involving a remotely located individual using communication technology;</a:t>
            </a:r>
          </a:p>
          <a:p>
            <a:r>
              <a:rPr lang="en-US" sz="2400" dirty="0"/>
              <a:t>(b) Establish standards for communication technology and identity proofing;</a:t>
            </a:r>
          </a:p>
          <a:p>
            <a:r>
              <a:rPr lang="en-US" sz="2400" dirty="0"/>
              <a:t>(c) Establish requirements or procedures to approve providers of communication technology and the process of identity proofing; and</a:t>
            </a:r>
          </a:p>
          <a:p>
            <a:r>
              <a:rPr lang="en-US" sz="2400" dirty="0"/>
              <a:t>(d) Establish standards and a period for the retention of an audio-visual recording created under subsection (3)(c) of this section.</a:t>
            </a:r>
          </a:p>
          <a:p>
            <a:endParaRPr lang="en-US" dirty="0"/>
          </a:p>
        </p:txBody>
      </p:sp>
    </p:spTree>
    <p:extLst>
      <p:ext uri="{BB962C8B-B14F-4D97-AF65-F5344CB8AC3E}">
        <p14:creationId xmlns:p14="http://schemas.microsoft.com/office/powerpoint/2010/main" val="811527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5D7A-DC51-4ABC-A6E0-C622312AEFEB}"/>
              </a:ext>
            </a:extLst>
          </p:cNvPr>
          <p:cNvSpPr>
            <a:spLocks noGrp="1"/>
          </p:cNvSpPr>
          <p:nvPr>
            <p:ph type="title"/>
          </p:nvPr>
        </p:nvSpPr>
        <p:spPr/>
        <p:txBody>
          <a:bodyPr/>
          <a:lstStyle/>
          <a:p>
            <a:r>
              <a:rPr lang="en-US" dirty="0"/>
              <a:t>RCW 42.45.280 - Rulemaking</a:t>
            </a:r>
          </a:p>
        </p:txBody>
      </p:sp>
      <p:sp>
        <p:nvSpPr>
          <p:cNvPr id="3" name="Content Placeholder 2">
            <a:extLst>
              <a:ext uri="{FF2B5EF4-FFF2-40B4-BE49-F238E27FC236}">
                <a16:creationId xmlns:a16="http://schemas.microsoft.com/office/drawing/2014/main" id="{EDEA0069-F2A6-4F1A-B03E-51B95CCB7830}"/>
              </a:ext>
            </a:extLst>
          </p:cNvPr>
          <p:cNvSpPr>
            <a:spLocks noGrp="1"/>
          </p:cNvSpPr>
          <p:nvPr>
            <p:ph idx="1"/>
          </p:nvPr>
        </p:nvSpPr>
        <p:spPr/>
        <p:txBody>
          <a:bodyPr/>
          <a:lstStyle/>
          <a:p>
            <a:pPr marL="0" indent="0">
              <a:buNone/>
            </a:pPr>
            <a:r>
              <a:rPr lang="en-US" sz="2400" dirty="0"/>
              <a:t>(9) Before adopting, amending, or repealing a rule governing performance of a notarial act with respect to a remotely located individual, the director must consider:</a:t>
            </a:r>
          </a:p>
          <a:p>
            <a:r>
              <a:rPr lang="en-US" sz="2400" dirty="0"/>
              <a:t>(a) The most recent standards regarding the performance of a notarial act with respect to a remotely located individual adopted by national standard-setting organizations and the recommendations of the national association of secretaries of state;</a:t>
            </a:r>
          </a:p>
          <a:p>
            <a:r>
              <a:rPr lang="en-US" sz="2400" dirty="0"/>
              <a:t>(b) Standards, practices, and customs of other jurisdictions that have laws substantially similar to this section; and</a:t>
            </a:r>
          </a:p>
          <a:p>
            <a:r>
              <a:rPr lang="en-US" sz="2400" dirty="0"/>
              <a:t>(c) The views of governmental officials and entities and other interested persons.</a:t>
            </a:r>
          </a:p>
          <a:p>
            <a:endParaRPr lang="en-US" dirty="0"/>
          </a:p>
        </p:txBody>
      </p:sp>
    </p:spTree>
    <p:extLst>
      <p:ext uri="{BB962C8B-B14F-4D97-AF65-F5344CB8AC3E}">
        <p14:creationId xmlns:p14="http://schemas.microsoft.com/office/powerpoint/2010/main" val="1342013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a:t>Mortgage Industry Standards Maintenance Organization - </a:t>
            </a:r>
            <a:r>
              <a:rPr lang="en-US" sz="4800" dirty="0"/>
              <a:t>MISMO</a:t>
            </a:r>
          </a:p>
        </p:txBody>
      </p:sp>
      <p:sp>
        <p:nvSpPr>
          <p:cNvPr id="3" name="Content Placeholder 2"/>
          <p:cNvSpPr>
            <a:spLocks noGrp="1"/>
          </p:cNvSpPr>
          <p:nvPr>
            <p:ph idx="1"/>
          </p:nvPr>
        </p:nvSpPr>
        <p:spPr/>
        <p:txBody>
          <a:bodyPr/>
          <a:lstStyle/>
          <a:p>
            <a:pPr marL="0" indent="0">
              <a:buNone/>
            </a:pPr>
            <a:endParaRPr lang="en-US" dirty="0"/>
          </a:p>
        </p:txBody>
      </p:sp>
      <p:pic>
        <p:nvPicPr>
          <p:cNvPr id="4" name="Content Placeholder 3">
            <a:extLst>
              <a:ext uri="{FF2B5EF4-FFF2-40B4-BE49-F238E27FC236}">
                <a16:creationId xmlns:a16="http://schemas.microsoft.com/office/drawing/2014/main" id="{1ECFF2AE-AED8-43EC-AEF3-2D4C7245E79A}"/>
              </a:ext>
            </a:extLst>
          </p:cNvPr>
          <p:cNvPicPr>
            <a:picLocks noChangeAspect="1"/>
          </p:cNvPicPr>
          <p:nvPr/>
        </p:nvPicPr>
        <p:blipFill>
          <a:blip r:embed="rId2"/>
          <a:stretch>
            <a:fillRect/>
          </a:stretch>
        </p:blipFill>
        <p:spPr bwMode="auto">
          <a:xfrm>
            <a:off x="457200" y="1828800"/>
            <a:ext cx="8229600" cy="3560370"/>
          </a:xfrm>
          <a:prstGeom prst="rect">
            <a:avLst/>
          </a:prstGeom>
          <a:noFill/>
          <a:ln w="9525">
            <a:noFill/>
            <a:miter lim="800000"/>
            <a:headEnd/>
            <a:tailEnd/>
          </a:ln>
        </p:spPr>
      </p:pic>
    </p:spTree>
    <p:extLst>
      <p:ext uri="{BB962C8B-B14F-4D97-AF65-F5344CB8AC3E}">
        <p14:creationId xmlns:p14="http://schemas.microsoft.com/office/powerpoint/2010/main" val="280030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E049-D84C-460F-B2AA-1FFF51DF3F8D}"/>
              </a:ext>
            </a:extLst>
          </p:cNvPr>
          <p:cNvSpPr>
            <a:spLocks noGrp="1"/>
          </p:cNvSpPr>
          <p:nvPr>
            <p:ph type="title"/>
          </p:nvPr>
        </p:nvSpPr>
        <p:spPr/>
        <p:txBody>
          <a:bodyPr/>
          <a:lstStyle/>
          <a:p>
            <a:r>
              <a:rPr lang="en-US" dirty="0"/>
              <a:t>MISMO – Credential analysis</a:t>
            </a:r>
          </a:p>
        </p:txBody>
      </p:sp>
      <p:sp>
        <p:nvSpPr>
          <p:cNvPr id="3" name="Content Placeholder 2">
            <a:extLst>
              <a:ext uri="{FF2B5EF4-FFF2-40B4-BE49-F238E27FC236}">
                <a16:creationId xmlns:a16="http://schemas.microsoft.com/office/drawing/2014/main" id="{7E30E069-A155-42E7-A12B-5413F16226F4}"/>
              </a:ext>
            </a:extLst>
          </p:cNvPr>
          <p:cNvSpPr>
            <a:spLocks noGrp="1"/>
          </p:cNvSpPr>
          <p:nvPr>
            <p:ph idx="1"/>
          </p:nvPr>
        </p:nvSpPr>
        <p:spPr/>
        <p:txBody>
          <a:bodyPr/>
          <a:lstStyle/>
          <a:p>
            <a:r>
              <a:rPr lang="en-US" dirty="0"/>
              <a:t>Credential analysis</a:t>
            </a:r>
          </a:p>
          <a:p>
            <a:pPr lvl="1"/>
            <a:r>
              <a:rPr lang="en-US" dirty="0"/>
              <a:t>Notary must be able to compare ID photo with appearance of signer</a:t>
            </a:r>
          </a:p>
          <a:p>
            <a:pPr lvl="1"/>
            <a:r>
              <a:rPr lang="en-US" dirty="0"/>
              <a:t>Capture necessary portion of ID such as both front and back of driver’s license</a:t>
            </a:r>
          </a:p>
          <a:p>
            <a:pPr lvl="1"/>
            <a:r>
              <a:rPr lang="en-US" dirty="0"/>
              <a:t>Evaluation of validity of credential to be done by provider, not notary</a:t>
            </a:r>
          </a:p>
          <a:p>
            <a:pPr lvl="1"/>
            <a:r>
              <a:rPr lang="en-US" dirty="0"/>
              <a:t>Capability to detect fraudulent credentials and inappropriately modified ones</a:t>
            </a:r>
          </a:p>
        </p:txBody>
      </p:sp>
    </p:spTree>
    <p:extLst>
      <p:ext uri="{BB962C8B-B14F-4D97-AF65-F5344CB8AC3E}">
        <p14:creationId xmlns:p14="http://schemas.microsoft.com/office/powerpoint/2010/main" val="352221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a:t>Traditional Notarization </a:t>
            </a:r>
            <a:endParaRPr lang="en-US" sz="4000" dirty="0">
              <a:effectLst/>
            </a:endParaRPr>
          </a:p>
        </p:txBody>
      </p:sp>
      <p:sp>
        <p:nvSpPr>
          <p:cNvPr id="3" name="Content Placeholder 2"/>
          <p:cNvSpPr>
            <a:spLocks noGrp="1"/>
          </p:cNvSpPr>
          <p:nvPr>
            <p:ph idx="1"/>
          </p:nvPr>
        </p:nvSpPr>
        <p:spPr>
          <a:xfrm>
            <a:off x="457200" y="1600200"/>
            <a:ext cx="8534400" cy="4525963"/>
          </a:xfrm>
        </p:spPr>
        <p:txBody>
          <a:bodyPr>
            <a:noAutofit/>
          </a:bodyPr>
          <a:lstStyle/>
          <a:p>
            <a:pPr>
              <a:buClr>
                <a:srgbClr val="013A6F"/>
              </a:buClr>
            </a:pPr>
            <a:r>
              <a:rPr lang="en-US" sz="3600" dirty="0"/>
              <a:t>Paper conveyance documents</a:t>
            </a:r>
          </a:p>
          <a:p>
            <a:pPr>
              <a:buClr>
                <a:srgbClr val="013A6F"/>
              </a:buClr>
            </a:pPr>
            <a:r>
              <a:rPr lang="en-US" sz="3600" dirty="0"/>
              <a:t>Physically signed by grantors</a:t>
            </a:r>
          </a:p>
          <a:p>
            <a:pPr>
              <a:buClr>
                <a:srgbClr val="013A6F"/>
              </a:buClr>
            </a:pPr>
            <a:r>
              <a:rPr lang="en-US" sz="3600" dirty="0"/>
              <a:t>Personally appearing before notary</a:t>
            </a:r>
          </a:p>
          <a:p>
            <a:pPr>
              <a:buClr>
                <a:srgbClr val="013A6F"/>
              </a:buClr>
            </a:pPr>
            <a:r>
              <a:rPr lang="en-US" sz="3600" dirty="0"/>
              <a:t>Originals manually delivered to county auditor for recording</a:t>
            </a:r>
          </a:p>
          <a:p>
            <a:pPr>
              <a:buClr>
                <a:srgbClr val="013A6F"/>
              </a:buClr>
            </a:pPr>
            <a:endParaRPr lang="en-US" sz="2700" dirty="0"/>
          </a:p>
          <a:p>
            <a:pPr>
              <a:buClr>
                <a:srgbClr val="013A6F"/>
              </a:buClr>
            </a:pPr>
            <a:endParaRPr lang="en-US" sz="2700" dirty="0"/>
          </a:p>
          <a:p>
            <a:pPr>
              <a:buClr>
                <a:srgbClr val="013A6F"/>
              </a:buClr>
            </a:pPr>
            <a:endParaRPr lang="en-US" sz="2700" dirty="0"/>
          </a:p>
          <a:p>
            <a:pPr marL="0" indent="0">
              <a:buClr>
                <a:srgbClr val="013A6F"/>
              </a:buClr>
              <a:buNone/>
            </a:pPr>
            <a:endParaRPr lang="en-US" sz="2700" dirty="0"/>
          </a:p>
          <a:p>
            <a:pPr>
              <a:buClr>
                <a:srgbClr val="013A6F"/>
              </a:buClr>
            </a:pPr>
            <a:endParaRPr lang="en-US" sz="2700" dirty="0"/>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r>
              <a:rPr lang="en-US" sz="700" dirty="0">
                <a:solidFill>
                  <a:srgbClr val="013A6F"/>
                </a:solidFill>
              </a:rPr>
              <a:t>©2018 First American Financial Corporation and/or its affiliates. All rights reserved. </a:t>
            </a:r>
            <a:r>
              <a:rPr lang="en-US" sz="500" dirty="0">
                <a:solidFill>
                  <a:srgbClr val="013A6F"/>
                </a:solidFill>
                <a:sym typeface="Wingdings 3"/>
              </a:rPr>
              <a:t></a:t>
            </a:r>
            <a:r>
              <a:rPr lang="en-US" sz="700" dirty="0">
                <a:solidFill>
                  <a:srgbClr val="013A6F"/>
                </a:solidFill>
                <a:sym typeface="Wingdings 3"/>
              </a:rPr>
              <a:t>NYSE: FAF</a:t>
            </a:r>
            <a:endParaRPr lang="en-US" sz="700" dirty="0">
              <a:solidFill>
                <a:srgbClr val="013A6F"/>
              </a:solidFill>
            </a:endParaRPr>
          </a:p>
        </p:txBody>
      </p:sp>
      <p:sp>
        <p:nvSpPr>
          <p:cNvPr id="6" name="Slide Number Placeholder 5"/>
          <p:cNvSpPr>
            <a:spLocks noGrp="1"/>
          </p:cNvSpPr>
          <p:nvPr>
            <p:ph type="sldNum" sz="quarter" idx="4294967295"/>
          </p:nvPr>
        </p:nvSpPr>
        <p:spPr/>
        <p:txBody>
          <a:bodyPr/>
          <a:lstStyle/>
          <a:p>
            <a:fld id="{F1CCD0DC-77A6-4188-B97D-977B3B2AA632}" type="slidenum">
              <a:rPr lang="en-US" smtClean="0"/>
              <a:pPr/>
              <a:t>3</a:t>
            </a:fld>
            <a:endParaRPr lang="en-US" dirty="0"/>
          </a:p>
        </p:txBody>
      </p:sp>
    </p:spTree>
    <p:extLst>
      <p:ext uri="{BB962C8B-B14F-4D97-AF65-F5344CB8AC3E}">
        <p14:creationId xmlns:p14="http://schemas.microsoft.com/office/powerpoint/2010/main" val="1586917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E049-D84C-460F-B2AA-1FFF51DF3F8D}"/>
              </a:ext>
            </a:extLst>
          </p:cNvPr>
          <p:cNvSpPr>
            <a:spLocks noGrp="1"/>
          </p:cNvSpPr>
          <p:nvPr>
            <p:ph type="title"/>
          </p:nvPr>
        </p:nvSpPr>
        <p:spPr/>
        <p:txBody>
          <a:bodyPr/>
          <a:lstStyle/>
          <a:p>
            <a:r>
              <a:rPr lang="en-US" dirty="0"/>
              <a:t>MISMO – KBA</a:t>
            </a:r>
          </a:p>
        </p:txBody>
      </p:sp>
      <p:sp>
        <p:nvSpPr>
          <p:cNvPr id="3" name="Content Placeholder 2">
            <a:extLst>
              <a:ext uri="{FF2B5EF4-FFF2-40B4-BE49-F238E27FC236}">
                <a16:creationId xmlns:a16="http://schemas.microsoft.com/office/drawing/2014/main" id="{7E30E069-A155-42E7-A12B-5413F16226F4}"/>
              </a:ext>
            </a:extLst>
          </p:cNvPr>
          <p:cNvSpPr>
            <a:spLocks noGrp="1"/>
          </p:cNvSpPr>
          <p:nvPr>
            <p:ph idx="1"/>
          </p:nvPr>
        </p:nvSpPr>
        <p:spPr/>
        <p:txBody>
          <a:bodyPr/>
          <a:lstStyle/>
          <a:p>
            <a:r>
              <a:rPr lang="en-US" dirty="0"/>
              <a:t>Knowledge-based authentication</a:t>
            </a:r>
          </a:p>
          <a:p>
            <a:r>
              <a:rPr lang="en-US" dirty="0"/>
              <a:t>Five questions</a:t>
            </a:r>
          </a:p>
          <a:p>
            <a:pPr lvl="1"/>
            <a:r>
              <a:rPr lang="en-US" dirty="0"/>
              <a:t>At least five possible answers per question</a:t>
            </a:r>
          </a:p>
          <a:p>
            <a:pPr lvl="1"/>
            <a:r>
              <a:rPr lang="en-US" dirty="0"/>
              <a:t>Require at least four questions answered correctly</a:t>
            </a:r>
          </a:p>
          <a:p>
            <a:pPr lvl="1"/>
            <a:r>
              <a:rPr lang="en-US" dirty="0"/>
              <a:t>Question process limited to two minutes</a:t>
            </a:r>
          </a:p>
          <a:p>
            <a:r>
              <a:rPr lang="en-US" dirty="0"/>
              <a:t>Retests</a:t>
            </a:r>
          </a:p>
          <a:p>
            <a:pPr lvl="1"/>
            <a:r>
              <a:rPr lang="en-US" dirty="0"/>
              <a:t>Up to two within 48 hours, replacing at least two the five questions each time</a:t>
            </a:r>
          </a:p>
        </p:txBody>
      </p:sp>
    </p:spTree>
    <p:extLst>
      <p:ext uri="{BB962C8B-B14F-4D97-AF65-F5344CB8AC3E}">
        <p14:creationId xmlns:p14="http://schemas.microsoft.com/office/powerpoint/2010/main" val="976454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E049-D84C-460F-B2AA-1FFF51DF3F8D}"/>
              </a:ext>
            </a:extLst>
          </p:cNvPr>
          <p:cNvSpPr>
            <a:spLocks noGrp="1"/>
          </p:cNvSpPr>
          <p:nvPr>
            <p:ph type="title"/>
          </p:nvPr>
        </p:nvSpPr>
        <p:spPr/>
        <p:txBody>
          <a:bodyPr/>
          <a:lstStyle/>
          <a:p>
            <a:r>
              <a:rPr lang="en-US" dirty="0"/>
              <a:t>MISMO – KBA</a:t>
            </a:r>
          </a:p>
        </p:txBody>
      </p:sp>
      <p:sp>
        <p:nvSpPr>
          <p:cNvPr id="3" name="Content Placeholder 2">
            <a:extLst>
              <a:ext uri="{FF2B5EF4-FFF2-40B4-BE49-F238E27FC236}">
                <a16:creationId xmlns:a16="http://schemas.microsoft.com/office/drawing/2014/main" id="{7E30E069-A155-42E7-A12B-5413F16226F4}"/>
              </a:ext>
            </a:extLst>
          </p:cNvPr>
          <p:cNvSpPr>
            <a:spLocks noGrp="1"/>
          </p:cNvSpPr>
          <p:nvPr>
            <p:ph idx="1"/>
          </p:nvPr>
        </p:nvSpPr>
        <p:spPr/>
        <p:txBody>
          <a:bodyPr/>
          <a:lstStyle/>
          <a:p>
            <a:r>
              <a:rPr lang="en-US" dirty="0"/>
              <a:t>Confidentiality</a:t>
            </a:r>
          </a:p>
          <a:p>
            <a:pPr lvl="1"/>
            <a:r>
              <a:rPr lang="en-US" sz="3200" dirty="0"/>
              <a:t>KBA element may not be included in</a:t>
            </a:r>
          </a:p>
          <a:p>
            <a:pPr lvl="2"/>
            <a:r>
              <a:rPr lang="en-US" sz="3200" dirty="0"/>
              <a:t>Video recording</a:t>
            </a:r>
          </a:p>
          <a:p>
            <a:pPr lvl="2"/>
            <a:r>
              <a:rPr lang="en-US" sz="3200" dirty="0"/>
              <a:t>Part of person-to-person video interaction between notary and signer</a:t>
            </a:r>
          </a:p>
          <a:p>
            <a:pPr lvl="1"/>
            <a:r>
              <a:rPr lang="en-US" sz="3200" dirty="0"/>
              <a:t>System provider may not store KBA info</a:t>
            </a:r>
          </a:p>
          <a:p>
            <a:pPr lvl="1"/>
            <a:r>
              <a:rPr lang="en-US" sz="3200" dirty="0"/>
              <a:t>Notary gets score only</a:t>
            </a:r>
          </a:p>
        </p:txBody>
      </p:sp>
    </p:spTree>
    <p:extLst>
      <p:ext uri="{BB962C8B-B14F-4D97-AF65-F5344CB8AC3E}">
        <p14:creationId xmlns:p14="http://schemas.microsoft.com/office/powerpoint/2010/main" val="1334727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F254-9E5A-4331-9DC9-EB10D9D79674}"/>
              </a:ext>
            </a:extLst>
          </p:cNvPr>
          <p:cNvSpPr>
            <a:spLocks noGrp="1"/>
          </p:cNvSpPr>
          <p:nvPr>
            <p:ph type="title"/>
          </p:nvPr>
        </p:nvSpPr>
        <p:spPr/>
        <p:txBody>
          <a:bodyPr/>
          <a:lstStyle/>
          <a:p>
            <a:r>
              <a:rPr lang="en-US" dirty="0"/>
              <a:t>MISMO – Biometrics		</a:t>
            </a:r>
          </a:p>
        </p:txBody>
      </p:sp>
      <p:sp>
        <p:nvSpPr>
          <p:cNvPr id="3" name="Content Placeholder 2">
            <a:extLst>
              <a:ext uri="{FF2B5EF4-FFF2-40B4-BE49-F238E27FC236}">
                <a16:creationId xmlns:a16="http://schemas.microsoft.com/office/drawing/2014/main" id="{8B349771-4D43-437C-B528-06C81D1376E8}"/>
              </a:ext>
            </a:extLst>
          </p:cNvPr>
          <p:cNvSpPr>
            <a:spLocks noGrp="1"/>
          </p:cNvSpPr>
          <p:nvPr>
            <p:ph idx="1"/>
          </p:nvPr>
        </p:nvSpPr>
        <p:spPr/>
        <p:txBody>
          <a:bodyPr/>
          <a:lstStyle/>
          <a:p>
            <a:r>
              <a:rPr lang="en-US" dirty="0"/>
              <a:t>Facial, fingerprint, voice recognition</a:t>
            </a:r>
          </a:p>
          <a:p>
            <a:r>
              <a:rPr lang="en-US" dirty="0"/>
              <a:t>“Have potential application to” RON</a:t>
            </a:r>
          </a:p>
          <a:p>
            <a:r>
              <a:rPr lang="en-US" dirty="0"/>
              <a:t>But</a:t>
            </a:r>
          </a:p>
          <a:p>
            <a:pPr lvl="1"/>
            <a:r>
              <a:rPr lang="en-US" dirty="0"/>
              <a:t>“MISMO does not offer specific guidance in applying this type of authentication protocol due to the lack of available industry standards regarding biometric technology.”  </a:t>
            </a:r>
          </a:p>
        </p:txBody>
      </p:sp>
    </p:spTree>
    <p:extLst>
      <p:ext uri="{BB962C8B-B14F-4D97-AF65-F5344CB8AC3E}">
        <p14:creationId xmlns:p14="http://schemas.microsoft.com/office/powerpoint/2010/main" val="2587181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B83A-3F49-45DD-8904-5511B6D45CB1}"/>
              </a:ext>
            </a:extLst>
          </p:cNvPr>
          <p:cNvSpPr>
            <a:spLocks noGrp="1"/>
          </p:cNvSpPr>
          <p:nvPr>
            <p:ph type="title"/>
          </p:nvPr>
        </p:nvSpPr>
        <p:spPr/>
        <p:txBody>
          <a:bodyPr/>
          <a:lstStyle/>
          <a:p>
            <a:r>
              <a:rPr lang="en-US" sz="3600" dirty="0"/>
              <a:t>Electronic Signatures in Washington</a:t>
            </a:r>
          </a:p>
        </p:txBody>
      </p:sp>
      <p:sp>
        <p:nvSpPr>
          <p:cNvPr id="3" name="Content Placeholder 2">
            <a:extLst>
              <a:ext uri="{FF2B5EF4-FFF2-40B4-BE49-F238E27FC236}">
                <a16:creationId xmlns:a16="http://schemas.microsoft.com/office/drawing/2014/main" id="{6AACC22A-7834-4B58-BAD5-7FBDA5AD5AC1}"/>
              </a:ext>
            </a:extLst>
          </p:cNvPr>
          <p:cNvSpPr>
            <a:spLocks noGrp="1"/>
          </p:cNvSpPr>
          <p:nvPr>
            <p:ph idx="1"/>
          </p:nvPr>
        </p:nvSpPr>
        <p:spPr/>
        <p:txBody>
          <a:bodyPr/>
          <a:lstStyle/>
          <a:p>
            <a:r>
              <a:rPr lang="en-US" dirty="0"/>
              <a:t>Electronic Authentication Act repealed by House Bill 1908</a:t>
            </a:r>
          </a:p>
          <a:p>
            <a:r>
              <a:rPr lang="en-US" dirty="0"/>
              <a:t>As of July 28, 2019, Washington is the only stated without a state electronic signature law</a:t>
            </a:r>
          </a:p>
          <a:p>
            <a:r>
              <a:rPr lang="en-US" dirty="0"/>
              <a:t>47 states have adopted the Uniform Electronic Transactions Act; NY and IL have local versions</a:t>
            </a:r>
          </a:p>
        </p:txBody>
      </p:sp>
    </p:spTree>
    <p:extLst>
      <p:ext uri="{BB962C8B-B14F-4D97-AF65-F5344CB8AC3E}">
        <p14:creationId xmlns:p14="http://schemas.microsoft.com/office/powerpoint/2010/main" val="3703111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a:t>Electronic Signatures in Washington</a:t>
            </a:r>
            <a:endParaRPr lang="en-US" sz="3600" dirty="0">
              <a:effectLst/>
            </a:endParaRPr>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rPr>
              <a:t>©2018 First American Financial Corporation and/or its affiliates. All rights reserved. </a:t>
            </a:r>
            <a:r>
              <a:rPr kumimoji="0" lang="en-US" sz="5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a:t>
            </a: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NYSE: FAF</a:t>
            </a:r>
            <a:endPar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endParaRPr>
          </a:p>
        </p:txBody>
      </p:sp>
      <p:sp>
        <p:nvSpPr>
          <p:cNvPr id="6" name="Slide Number Placeholder 5"/>
          <p:cNvSpPr>
            <a:spLocks noGrp="1"/>
          </p:cNvSpPr>
          <p:nvPr>
            <p:ph type="sldNum" sz="quarter" idx="429496729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1CCD0DC-77A6-4188-B97D-977B3B2AA632}" type="slidenum">
              <a:rPr kumimoji="0" lang="en-US" sz="18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7" name="Content Placeholder 2">
            <a:extLst>
              <a:ext uri="{FF2B5EF4-FFF2-40B4-BE49-F238E27FC236}">
                <a16:creationId xmlns:a16="http://schemas.microsoft.com/office/drawing/2014/main" id="{BD9F24DD-61CC-4857-A2B4-646425D5BFA7}"/>
              </a:ext>
            </a:extLst>
          </p:cNvPr>
          <p:cNvSpPr>
            <a:spLocks noGrp="1"/>
          </p:cNvSpPr>
          <p:nvPr>
            <p:ph idx="1"/>
          </p:nvPr>
        </p:nvSpPr>
        <p:spPr>
          <a:xfrm>
            <a:off x="457200" y="1600200"/>
            <a:ext cx="8229600" cy="4525963"/>
          </a:xfrm>
        </p:spPr>
        <p:txBody>
          <a:bodyPr/>
          <a:lstStyle/>
          <a:p>
            <a:pPr marL="0" indent="0">
              <a:buNone/>
            </a:pPr>
            <a:r>
              <a:rPr lang="en-US" dirty="0"/>
              <a:t>What about the federal ESIGN Act?</a:t>
            </a:r>
          </a:p>
          <a:p>
            <a:pPr marL="0" indent="0">
              <a:buNone/>
            </a:pPr>
            <a:endParaRPr lang="en-US" dirty="0"/>
          </a:p>
          <a:p>
            <a:pPr marL="0" indent="0">
              <a:buNone/>
            </a:pPr>
            <a:r>
              <a:rPr lang="en-US" dirty="0"/>
              <a:t>15 USC §7001(a)</a:t>
            </a:r>
          </a:p>
          <a:p>
            <a:pPr marL="0" indent="0">
              <a:buNone/>
            </a:pPr>
            <a:endParaRPr lang="en-US" dirty="0"/>
          </a:p>
          <a:p>
            <a:pPr marL="0" indent="0">
              <a:buNone/>
            </a:pPr>
            <a:r>
              <a:rPr lang="en-US" dirty="0"/>
              <a:t>Applies to “any transaction in or affecting interstate or foreign commerce[.]”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15038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a:t>Electronic Signatures in Washington</a:t>
            </a:r>
            <a:endParaRPr lang="en-US" sz="3600" dirty="0">
              <a:effectLst/>
            </a:endParaRPr>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rPr>
              <a:t>©2018 First American Financial Corporation and/or its affiliates. All rights reserved. </a:t>
            </a:r>
            <a:r>
              <a:rPr kumimoji="0" lang="en-US" sz="5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a:t>
            </a: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NYSE: FAF</a:t>
            </a:r>
            <a:endPar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endParaRPr>
          </a:p>
        </p:txBody>
      </p:sp>
      <p:sp>
        <p:nvSpPr>
          <p:cNvPr id="6" name="Slide Number Placeholder 5"/>
          <p:cNvSpPr>
            <a:spLocks noGrp="1"/>
          </p:cNvSpPr>
          <p:nvPr>
            <p:ph type="sldNum" sz="quarter" idx="429496729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1CCD0DC-77A6-4188-B97D-977B3B2AA632}" type="slidenum">
              <a:rPr kumimoji="0" lang="en-US" sz="18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7" name="Content Placeholder 2">
            <a:extLst>
              <a:ext uri="{FF2B5EF4-FFF2-40B4-BE49-F238E27FC236}">
                <a16:creationId xmlns:a16="http://schemas.microsoft.com/office/drawing/2014/main" id="{BD9F24DD-61CC-4857-A2B4-646425D5BFA7}"/>
              </a:ext>
            </a:extLst>
          </p:cNvPr>
          <p:cNvSpPr>
            <a:spLocks noGrp="1"/>
          </p:cNvSpPr>
          <p:nvPr>
            <p:ph idx="1"/>
          </p:nvPr>
        </p:nvSpPr>
        <p:spPr>
          <a:xfrm>
            <a:off x="457200" y="1600200"/>
            <a:ext cx="8229600" cy="4525963"/>
          </a:xfrm>
        </p:spPr>
        <p:txBody>
          <a:bodyPr/>
          <a:lstStyle/>
          <a:p>
            <a:pPr marL="0" indent="0">
              <a:buNone/>
            </a:pPr>
            <a:r>
              <a:rPr lang="en-US" dirty="0"/>
              <a:t>Interstate commerce connection</a:t>
            </a:r>
          </a:p>
          <a:p>
            <a:pPr marL="0" indent="0">
              <a:buNone/>
            </a:pPr>
            <a:r>
              <a:rPr lang="en-US" dirty="0"/>
              <a:t>	Deeds of trust to secure loans</a:t>
            </a:r>
          </a:p>
          <a:p>
            <a:pPr marL="0" indent="0">
              <a:buNone/>
            </a:pPr>
            <a:endParaRPr lang="en-US" dirty="0"/>
          </a:p>
          <a:p>
            <a:pPr marL="0" indent="0">
              <a:buNone/>
            </a:pPr>
            <a:r>
              <a:rPr lang="en-US" dirty="0"/>
              <a:t>Where’s the commerce connection with:</a:t>
            </a:r>
          </a:p>
          <a:p>
            <a:pPr marL="0" indent="0">
              <a:buNone/>
            </a:pPr>
            <a:r>
              <a:rPr lang="en-US" dirty="0"/>
              <a:t>	Deeds to establish community property</a:t>
            </a:r>
          </a:p>
          <a:p>
            <a:pPr marL="0" indent="0">
              <a:buNone/>
            </a:pPr>
            <a:r>
              <a:rPr lang="en-US" dirty="0"/>
              <a:t>	Transfer on death deeds</a:t>
            </a:r>
          </a:p>
          <a:p>
            <a:pPr marL="0" indent="0">
              <a:buNone/>
            </a:pPr>
            <a:r>
              <a:rPr lang="en-US" dirty="0"/>
              <a:t>	Deeds to resolve boundary disputes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55963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a:t>RON – What you need to know</a:t>
            </a:r>
            <a:endParaRPr lang="en-US" sz="4000" dirty="0">
              <a:effectLst/>
            </a:endParaRPr>
          </a:p>
        </p:txBody>
      </p:sp>
      <p:sp>
        <p:nvSpPr>
          <p:cNvPr id="3" name="Content Placeholder 2"/>
          <p:cNvSpPr>
            <a:spLocks noGrp="1"/>
          </p:cNvSpPr>
          <p:nvPr>
            <p:ph idx="1"/>
          </p:nvPr>
        </p:nvSpPr>
        <p:spPr>
          <a:xfrm>
            <a:off x="457200" y="1600200"/>
            <a:ext cx="8534400" cy="4525963"/>
          </a:xfrm>
        </p:spPr>
        <p:txBody>
          <a:bodyPr>
            <a:noAutofit/>
          </a:bodyPr>
          <a:lstStyle/>
          <a:p>
            <a:pPr>
              <a:buClr>
                <a:srgbClr val="013A6F"/>
              </a:buClr>
            </a:pPr>
            <a:r>
              <a:rPr lang="en-US" sz="2700" dirty="0"/>
              <a:t>Difference between RON and traditional notarization</a:t>
            </a:r>
          </a:p>
          <a:p>
            <a:pPr>
              <a:buClr>
                <a:srgbClr val="013A6F"/>
              </a:buClr>
            </a:pPr>
            <a:r>
              <a:rPr lang="en-US" sz="2700" dirty="0"/>
              <a:t>Difference between RON and electronic notarization</a:t>
            </a:r>
          </a:p>
          <a:p>
            <a:pPr>
              <a:buClr>
                <a:srgbClr val="013A6F"/>
              </a:buClr>
            </a:pPr>
            <a:r>
              <a:rPr lang="en-US" sz="2700" dirty="0"/>
              <a:t>When RON takes effect in Washington</a:t>
            </a:r>
          </a:p>
          <a:p>
            <a:pPr>
              <a:buClr>
                <a:srgbClr val="013A6F"/>
              </a:buClr>
            </a:pPr>
            <a:r>
              <a:rPr lang="en-US" sz="2700" dirty="0"/>
              <a:t>Multifactor identification</a:t>
            </a:r>
          </a:p>
          <a:p>
            <a:pPr lvl="1">
              <a:buClr>
                <a:srgbClr val="013A6F"/>
              </a:buClr>
            </a:pPr>
            <a:r>
              <a:rPr lang="en-US" sz="2300" dirty="0"/>
              <a:t>Knowledge based, Credential analysis, Biometric</a:t>
            </a:r>
          </a:p>
          <a:p>
            <a:pPr>
              <a:buClr>
                <a:srgbClr val="013A6F"/>
              </a:buClr>
            </a:pPr>
            <a:r>
              <a:rPr lang="en-US" sz="2700" dirty="0"/>
              <a:t>RON and the recording laws</a:t>
            </a:r>
          </a:p>
          <a:p>
            <a:pPr>
              <a:buClr>
                <a:srgbClr val="013A6F"/>
              </a:buClr>
            </a:pPr>
            <a:r>
              <a:rPr lang="en-US" sz="2700" dirty="0"/>
              <a:t>Electronic signatures in Washington</a:t>
            </a:r>
          </a:p>
          <a:p>
            <a:pPr>
              <a:buClr>
                <a:srgbClr val="013A6F"/>
              </a:buClr>
            </a:pPr>
            <a:r>
              <a:rPr lang="en-US" sz="2700" dirty="0"/>
              <a:t>The acronyms:  RON, RULONA, UETA, ESIGN</a:t>
            </a:r>
          </a:p>
          <a:p>
            <a:pPr>
              <a:buClr>
                <a:srgbClr val="013A6F"/>
              </a:buClr>
            </a:pPr>
            <a:endParaRPr lang="en-US" sz="2700" dirty="0"/>
          </a:p>
          <a:p>
            <a:pPr>
              <a:buClr>
                <a:srgbClr val="013A6F"/>
              </a:buClr>
            </a:pPr>
            <a:endParaRPr lang="en-US" sz="2700" dirty="0"/>
          </a:p>
          <a:p>
            <a:pPr marL="0" indent="0">
              <a:buClr>
                <a:srgbClr val="013A6F"/>
              </a:buClr>
              <a:buNone/>
            </a:pPr>
            <a:endParaRPr lang="en-US" sz="2700" dirty="0"/>
          </a:p>
          <a:p>
            <a:pPr>
              <a:buClr>
                <a:srgbClr val="013A6F"/>
              </a:buClr>
            </a:pPr>
            <a:endParaRPr lang="en-US" sz="2700" dirty="0"/>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rPr>
              <a:t>©2018 First American Financial Corporation and/or its affiliates. All rights reserved. </a:t>
            </a:r>
            <a:r>
              <a:rPr kumimoji="0" lang="en-US" sz="5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a:t>
            </a: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NYSE: FAF</a:t>
            </a:r>
            <a:endPar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endParaRPr>
          </a:p>
        </p:txBody>
      </p:sp>
      <p:sp>
        <p:nvSpPr>
          <p:cNvPr id="6" name="Slide Number Placeholder 5"/>
          <p:cNvSpPr>
            <a:spLocks noGrp="1"/>
          </p:cNvSpPr>
          <p:nvPr>
            <p:ph type="sldNum" sz="quarter" idx="429496729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1CCD0DC-77A6-4188-B97D-977B3B2AA632}" type="slidenum">
              <a:rPr kumimoji="0" lang="en-US" sz="18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9524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143000"/>
          </a:xfrm>
        </p:spPr>
        <p:txBody>
          <a:bodyPr>
            <a:normAutofit/>
          </a:bodyPr>
          <a:lstStyle/>
          <a:p>
            <a:r>
              <a:rPr lang="en-US" sz="3600" b="1" dirty="0"/>
              <a:t>Questions?</a:t>
            </a:r>
            <a:endParaRPr lang="en-US" sz="3600" b="1" dirty="0">
              <a:effectLst/>
            </a:endParaRPr>
          </a:p>
        </p:txBody>
      </p:sp>
      <p:sp>
        <p:nvSpPr>
          <p:cNvPr id="3" name="Content Placeholder 2"/>
          <p:cNvSpPr>
            <a:spLocks noGrp="1"/>
          </p:cNvSpPr>
          <p:nvPr>
            <p:ph idx="1"/>
          </p:nvPr>
        </p:nvSpPr>
        <p:spPr>
          <a:xfrm>
            <a:off x="457200" y="1600200"/>
            <a:ext cx="8534400" cy="4700295"/>
          </a:xfrm>
        </p:spPr>
        <p:txBody>
          <a:bodyPr>
            <a:normAutofit/>
          </a:bodyPr>
          <a:lstStyle/>
          <a:p>
            <a:pPr marL="0" indent="0" algn="ctr">
              <a:buNone/>
            </a:pPr>
            <a:endParaRPr lang="en-US" sz="2400" dirty="0"/>
          </a:p>
          <a:p>
            <a:pPr marL="2171700" lvl="5" indent="0">
              <a:buNone/>
            </a:pPr>
            <a:r>
              <a:rPr lang="en-US" sz="2600" b="1" dirty="0"/>
              <a:t>Sean Holland</a:t>
            </a:r>
          </a:p>
          <a:p>
            <a:pPr marL="2171700" lvl="5" indent="0">
              <a:buNone/>
            </a:pPr>
            <a:r>
              <a:rPr lang="en-US" sz="2600" b="1" dirty="0"/>
              <a:t>Regional Underwriting Counsel</a:t>
            </a:r>
          </a:p>
          <a:p>
            <a:pPr marL="2171700" lvl="5" indent="0">
              <a:buNone/>
            </a:pPr>
            <a:r>
              <a:rPr lang="en-US" sz="2600" b="1" dirty="0"/>
              <a:t>First American Title </a:t>
            </a:r>
          </a:p>
          <a:p>
            <a:pPr marL="2171700" lvl="5" indent="0">
              <a:buNone/>
            </a:pPr>
            <a:r>
              <a:rPr lang="en-US" sz="2600" b="1" dirty="0"/>
              <a:t>sholland@firstam.com</a:t>
            </a:r>
          </a:p>
          <a:p>
            <a:pPr marL="0" indent="0" algn="ctr">
              <a:buNone/>
            </a:pPr>
            <a:endParaRPr lang="en-US" sz="2400" dirty="0"/>
          </a:p>
          <a:p>
            <a:pPr marL="0" indent="0" algn="ctr">
              <a:buNone/>
            </a:pPr>
            <a:endParaRPr lang="en-US" sz="2400" dirty="0"/>
          </a:p>
          <a:p>
            <a:pPr marL="0" indent="0" algn="ctr">
              <a:buNone/>
            </a:pPr>
            <a:endParaRPr lang="en-US" sz="3000" dirty="0"/>
          </a:p>
          <a:p>
            <a:pPr marL="0" indent="0" algn="ctr">
              <a:buNone/>
            </a:pPr>
            <a:endParaRPr lang="en-US" sz="3000" dirty="0"/>
          </a:p>
          <a:p>
            <a:pPr marL="0" indent="0">
              <a:buNone/>
            </a:pPr>
            <a:endParaRPr lang="en-US" sz="3300" b="1" dirty="0"/>
          </a:p>
          <a:p>
            <a:pPr algn="ctr"/>
            <a:endParaRPr lang="en-US" sz="2400" dirty="0"/>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r>
              <a:rPr lang="en-US" sz="700" dirty="0">
                <a:solidFill>
                  <a:srgbClr val="013A6F"/>
                </a:solidFill>
              </a:rPr>
              <a:t>©2018 First American Financial Corporation and/or its affiliates. All rights reserved. </a:t>
            </a:r>
            <a:r>
              <a:rPr lang="en-US" sz="500" dirty="0">
                <a:solidFill>
                  <a:srgbClr val="013A6F"/>
                </a:solidFill>
                <a:sym typeface="Wingdings 3"/>
              </a:rPr>
              <a:t></a:t>
            </a:r>
            <a:r>
              <a:rPr lang="en-US" sz="700" dirty="0">
                <a:solidFill>
                  <a:srgbClr val="013A6F"/>
                </a:solidFill>
                <a:sym typeface="Wingdings 3"/>
              </a:rPr>
              <a:t>NYSE: FAF</a:t>
            </a:r>
            <a:endParaRPr lang="en-US" sz="700" dirty="0">
              <a:solidFill>
                <a:srgbClr val="013A6F"/>
              </a:solidFill>
            </a:endParaRPr>
          </a:p>
        </p:txBody>
      </p:sp>
      <p:sp>
        <p:nvSpPr>
          <p:cNvPr id="6" name="Slide Number Placeholder 5"/>
          <p:cNvSpPr>
            <a:spLocks noGrp="1"/>
          </p:cNvSpPr>
          <p:nvPr>
            <p:ph type="sldNum" sz="quarter" idx="4294967295"/>
          </p:nvPr>
        </p:nvSpPr>
        <p:spPr/>
        <p:txBody>
          <a:bodyPr/>
          <a:lstStyle/>
          <a:p>
            <a:fld id="{F1CCD0DC-77A6-4188-B97D-977B3B2AA632}" type="slidenum">
              <a:rPr lang="en-US" smtClean="0"/>
              <a:pPr/>
              <a:t>37</a:t>
            </a:fld>
            <a:endParaRPr lang="en-US" dirty="0"/>
          </a:p>
        </p:txBody>
      </p:sp>
      <p:pic>
        <p:nvPicPr>
          <p:cNvPr id="32770" name="Picture 2" descr="https://www.eci.com/cloudforum/images/Cloud-Question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23" y="1828800"/>
            <a:ext cx="1981200" cy="177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a:effectLst/>
              </a:rPr>
              <a:t>Remote Online Notarization</a:t>
            </a:r>
          </a:p>
        </p:txBody>
      </p:sp>
      <p:sp>
        <p:nvSpPr>
          <p:cNvPr id="3" name="Content Placeholder 2"/>
          <p:cNvSpPr>
            <a:spLocks noGrp="1"/>
          </p:cNvSpPr>
          <p:nvPr>
            <p:ph idx="1"/>
          </p:nvPr>
        </p:nvSpPr>
        <p:spPr>
          <a:xfrm>
            <a:off x="457200" y="1600200"/>
            <a:ext cx="8534400" cy="4525963"/>
          </a:xfrm>
        </p:spPr>
        <p:txBody>
          <a:bodyPr>
            <a:noAutofit/>
          </a:bodyPr>
          <a:lstStyle/>
          <a:p>
            <a:pPr>
              <a:buClr>
                <a:srgbClr val="013A6F"/>
              </a:buClr>
            </a:pPr>
            <a:r>
              <a:rPr lang="en-US" sz="3600" dirty="0"/>
              <a:t>Electronic documents</a:t>
            </a:r>
          </a:p>
          <a:p>
            <a:pPr>
              <a:buClr>
                <a:srgbClr val="013A6F"/>
              </a:buClr>
            </a:pPr>
            <a:r>
              <a:rPr lang="en-US" sz="3600" dirty="0"/>
              <a:t>Electronic signatures</a:t>
            </a:r>
          </a:p>
          <a:p>
            <a:pPr>
              <a:buClr>
                <a:srgbClr val="013A6F"/>
              </a:buClr>
            </a:pPr>
            <a:r>
              <a:rPr lang="en-US" sz="3600" dirty="0"/>
              <a:t>Remote appearance before notary via webcam</a:t>
            </a:r>
          </a:p>
          <a:p>
            <a:pPr>
              <a:buClr>
                <a:srgbClr val="013A6F"/>
              </a:buClr>
            </a:pPr>
            <a:r>
              <a:rPr lang="en-US" sz="3600" dirty="0"/>
              <a:t>Recordation of electronic documents</a:t>
            </a:r>
          </a:p>
          <a:p>
            <a:pPr marL="0" indent="0">
              <a:buClr>
                <a:srgbClr val="013A6F"/>
              </a:buClr>
              <a:buNone/>
            </a:pPr>
            <a:endParaRPr lang="en-US" sz="2700" dirty="0"/>
          </a:p>
          <a:p>
            <a:pPr>
              <a:buClr>
                <a:srgbClr val="013A6F"/>
              </a:buClr>
            </a:pPr>
            <a:endParaRPr lang="en-US" sz="2700" dirty="0"/>
          </a:p>
          <a:p>
            <a:pPr>
              <a:buClr>
                <a:srgbClr val="013A6F"/>
              </a:buClr>
            </a:pPr>
            <a:endParaRPr lang="en-US" sz="2700" dirty="0"/>
          </a:p>
          <a:p>
            <a:pPr marL="0" indent="0">
              <a:buClr>
                <a:srgbClr val="013A6F"/>
              </a:buClr>
              <a:buNone/>
            </a:pPr>
            <a:endParaRPr lang="en-US" sz="2700" dirty="0"/>
          </a:p>
          <a:p>
            <a:pPr>
              <a:buClr>
                <a:srgbClr val="013A6F"/>
              </a:buClr>
            </a:pPr>
            <a:endParaRPr lang="en-US" sz="2700" dirty="0"/>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r>
              <a:rPr lang="en-US" sz="700" dirty="0">
                <a:solidFill>
                  <a:srgbClr val="013A6F"/>
                </a:solidFill>
              </a:rPr>
              <a:t>©2018 First American Financial Corporation and/or its affiliates. All rights reserved. </a:t>
            </a:r>
            <a:r>
              <a:rPr lang="en-US" sz="500" dirty="0">
                <a:solidFill>
                  <a:srgbClr val="013A6F"/>
                </a:solidFill>
                <a:sym typeface="Wingdings 3"/>
              </a:rPr>
              <a:t></a:t>
            </a:r>
            <a:r>
              <a:rPr lang="en-US" sz="700" dirty="0">
                <a:solidFill>
                  <a:srgbClr val="013A6F"/>
                </a:solidFill>
                <a:sym typeface="Wingdings 3"/>
              </a:rPr>
              <a:t>NYSE: FAF</a:t>
            </a:r>
            <a:endParaRPr lang="en-US" sz="700" dirty="0">
              <a:solidFill>
                <a:srgbClr val="013A6F"/>
              </a:solidFill>
            </a:endParaRPr>
          </a:p>
        </p:txBody>
      </p:sp>
      <p:sp>
        <p:nvSpPr>
          <p:cNvPr id="6" name="Slide Number Placeholder 5"/>
          <p:cNvSpPr>
            <a:spLocks noGrp="1"/>
          </p:cNvSpPr>
          <p:nvPr>
            <p:ph type="sldNum" sz="quarter" idx="4294967295"/>
          </p:nvPr>
        </p:nvSpPr>
        <p:spPr/>
        <p:txBody>
          <a:bodyPr/>
          <a:lstStyle/>
          <a:p>
            <a:fld id="{F1CCD0DC-77A6-4188-B97D-977B3B2AA632}" type="slidenum">
              <a:rPr lang="en-US" smtClean="0"/>
              <a:pPr/>
              <a:t>4</a:t>
            </a:fld>
            <a:endParaRPr lang="en-US" dirty="0"/>
          </a:p>
        </p:txBody>
      </p:sp>
    </p:spTree>
    <p:extLst>
      <p:ext uri="{BB962C8B-B14F-4D97-AF65-F5344CB8AC3E}">
        <p14:creationId xmlns:p14="http://schemas.microsoft.com/office/powerpoint/2010/main" val="348134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a:effectLst/>
              </a:rPr>
              <a:t>Washington Changes in 2017</a:t>
            </a:r>
          </a:p>
        </p:txBody>
      </p:sp>
      <p:sp>
        <p:nvSpPr>
          <p:cNvPr id="3" name="Content Placeholder 2"/>
          <p:cNvSpPr>
            <a:spLocks noGrp="1"/>
          </p:cNvSpPr>
          <p:nvPr>
            <p:ph idx="1"/>
          </p:nvPr>
        </p:nvSpPr>
        <p:spPr>
          <a:xfrm>
            <a:off x="457200" y="1600200"/>
            <a:ext cx="8534400" cy="4525963"/>
          </a:xfrm>
        </p:spPr>
        <p:txBody>
          <a:bodyPr>
            <a:noAutofit/>
          </a:bodyPr>
          <a:lstStyle/>
          <a:p>
            <a:pPr>
              <a:buClr>
                <a:srgbClr val="013A6F"/>
              </a:buClr>
            </a:pPr>
            <a:r>
              <a:rPr lang="en-US" dirty="0"/>
              <a:t>Adopted Revised Uniform Law on Notarial Acts (RULONA)</a:t>
            </a:r>
          </a:p>
          <a:p>
            <a:pPr>
              <a:buClr>
                <a:srgbClr val="013A6F"/>
              </a:buClr>
            </a:pPr>
            <a:r>
              <a:rPr lang="en-US" dirty="0"/>
              <a:t>RULONA adopted by Uniform Law Commission in 2010</a:t>
            </a:r>
          </a:p>
          <a:p>
            <a:pPr>
              <a:buClr>
                <a:srgbClr val="013A6F"/>
              </a:buClr>
            </a:pPr>
            <a:r>
              <a:rPr lang="en-US" dirty="0"/>
              <a:t>Took effect July 1, 2018</a:t>
            </a:r>
          </a:p>
          <a:p>
            <a:pPr>
              <a:buClr>
                <a:srgbClr val="013A6F"/>
              </a:buClr>
            </a:pPr>
            <a:endParaRPr lang="en-US" sz="2700" dirty="0"/>
          </a:p>
          <a:p>
            <a:pPr>
              <a:buClr>
                <a:srgbClr val="013A6F"/>
              </a:buClr>
            </a:pPr>
            <a:endParaRPr lang="en-US" sz="2700" dirty="0"/>
          </a:p>
          <a:p>
            <a:pPr>
              <a:buClr>
                <a:srgbClr val="013A6F"/>
              </a:buClr>
            </a:pPr>
            <a:endParaRPr lang="en-US" sz="2700" dirty="0"/>
          </a:p>
          <a:p>
            <a:pPr marL="0" indent="0">
              <a:buClr>
                <a:srgbClr val="013A6F"/>
              </a:buClr>
              <a:buNone/>
            </a:pPr>
            <a:endParaRPr lang="en-US" sz="2700" dirty="0"/>
          </a:p>
          <a:p>
            <a:pPr>
              <a:buClr>
                <a:srgbClr val="013A6F"/>
              </a:buClr>
            </a:pPr>
            <a:endParaRPr lang="en-US" sz="2700" dirty="0"/>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r>
              <a:rPr lang="en-US" sz="700" dirty="0">
                <a:solidFill>
                  <a:srgbClr val="013A6F"/>
                </a:solidFill>
              </a:rPr>
              <a:t>©2018 First American Financial Corporation and/or its affiliates. All rights reserved. </a:t>
            </a:r>
            <a:r>
              <a:rPr lang="en-US" sz="500" dirty="0">
                <a:solidFill>
                  <a:srgbClr val="013A6F"/>
                </a:solidFill>
                <a:sym typeface="Wingdings 3"/>
              </a:rPr>
              <a:t></a:t>
            </a:r>
            <a:r>
              <a:rPr lang="en-US" sz="700" dirty="0">
                <a:solidFill>
                  <a:srgbClr val="013A6F"/>
                </a:solidFill>
                <a:sym typeface="Wingdings 3"/>
              </a:rPr>
              <a:t>NYSE: FAF</a:t>
            </a:r>
            <a:endParaRPr lang="en-US" sz="700" dirty="0">
              <a:solidFill>
                <a:srgbClr val="013A6F"/>
              </a:solidFill>
            </a:endParaRPr>
          </a:p>
        </p:txBody>
      </p:sp>
      <p:sp>
        <p:nvSpPr>
          <p:cNvPr id="6" name="Slide Number Placeholder 5"/>
          <p:cNvSpPr>
            <a:spLocks noGrp="1"/>
          </p:cNvSpPr>
          <p:nvPr>
            <p:ph type="sldNum" sz="quarter" idx="4294967295"/>
          </p:nvPr>
        </p:nvSpPr>
        <p:spPr/>
        <p:txBody>
          <a:bodyPr/>
          <a:lstStyle/>
          <a:p>
            <a:fld id="{F1CCD0DC-77A6-4188-B97D-977B3B2AA632}" type="slidenum">
              <a:rPr lang="en-US" smtClean="0"/>
              <a:pPr/>
              <a:t>5</a:t>
            </a:fld>
            <a:endParaRPr lang="en-US" dirty="0"/>
          </a:p>
        </p:txBody>
      </p:sp>
    </p:spTree>
    <p:extLst>
      <p:ext uri="{BB962C8B-B14F-4D97-AF65-F5344CB8AC3E}">
        <p14:creationId xmlns:p14="http://schemas.microsoft.com/office/powerpoint/2010/main" val="429069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a:t>2017 Law – What Was New</a:t>
            </a:r>
            <a:endParaRPr lang="en-US" dirty="0">
              <a:effectLst/>
            </a:endParaRPr>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rPr>
              <a:t>©2018 First American Financial Corporation and/or its affiliates. All rights reserved. </a:t>
            </a:r>
            <a:r>
              <a:rPr kumimoji="0" lang="en-US" sz="5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a:t>
            </a: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NYSE: FAF</a:t>
            </a:r>
            <a:endPar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endParaRPr>
          </a:p>
        </p:txBody>
      </p:sp>
      <p:sp>
        <p:nvSpPr>
          <p:cNvPr id="6" name="Slide Number Placeholder 5"/>
          <p:cNvSpPr>
            <a:spLocks noGrp="1"/>
          </p:cNvSpPr>
          <p:nvPr>
            <p:ph type="sldNum" sz="quarter" idx="429496729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1CCD0DC-77A6-4188-B97D-977B3B2AA632}" type="slidenum">
              <a:rPr kumimoji="0" lang="en-US" sz="18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7" name="Content Placeholder 2">
            <a:extLst>
              <a:ext uri="{FF2B5EF4-FFF2-40B4-BE49-F238E27FC236}">
                <a16:creationId xmlns:a16="http://schemas.microsoft.com/office/drawing/2014/main" id="{BD9F24DD-61CC-4857-A2B4-646425D5BFA7}"/>
              </a:ext>
            </a:extLst>
          </p:cNvPr>
          <p:cNvSpPr>
            <a:spLocks noGrp="1"/>
          </p:cNvSpPr>
          <p:nvPr>
            <p:ph idx="1"/>
          </p:nvPr>
        </p:nvSpPr>
        <p:spPr>
          <a:xfrm>
            <a:off x="457200" y="1600200"/>
            <a:ext cx="8229600" cy="4525963"/>
          </a:xfrm>
        </p:spPr>
        <p:txBody>
          <a:bodyPr/>
          <a:lstStyle/>
          <a:p>
            <a:pPr marL="0" indent="0">
              <a:buNone/>
            </a:pPr>
            <a:r>
              <a:rPr lang="en-US" dirty="0"/>
              <a:t>RCW 42.45.010</a:t>
            </a:r>
          </a:p>
          <a:p>
            <a:r>
              <a:rPr lang="en-US" dirty="0"/>
              <a:t>“Electronic Records Notary Public”</a:t>
            </a:r>
          </a:p>
          <a:p>
            <a:pPr marL="0" indent="0">
              <a:buNone/>
            </a:pPr>
            <a:endParaRPr lang="en-US" dirty="0"/>
          </a:p>
          <a:p>
            <a:pPr marL="0" indent="0">
              <a:buNone/>
            </a:pPr>
            <a:r>
              <a:rPr lang="en-US" dirty="0"/>
              <a:t>RCW 42.45.190</a:t>
            </a:r>
          </a:p>
          <a:p>
            <a:r>
              <a:rPr lang="en-US" dirty="0"/>
              <a:t>“Notarial Acts with Respect to Electronic Records”</a:t>
            </a:r>
          </a:p>
        </p:txBody>
      </p:sp>
    </p:spTree>
    <p:extLst>
      <p:ext uri="{BB962C8B-B14F-4D97-AF65-F5344CB8AC3E}">
        <p14:creationId xmlns:p14="http://schemas.microsoft.com/office/powerpoint/2010/main" val="269435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a:t>2017 Law – What Stayed the Same</a:t>
            </a:r>
            <a:endParaRPr lang="en-US" sz="3600" dirty="0">
              <a:effectLst/>
            </a:endParaRPr>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rPr>
              <a:t>©2018 First American Financial Corporation and/or its affiliates. All rights reserved. </a:t>
            </a:r>
            <a:r>
              <a:rPr kumimoji="0" lang="en-US" sz="5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a:t>
            </a: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NYSE: FAF</a:t>
            </a:r>
            <a:endPar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endParaRPr>
          </a:p>
        </p:txBody>
      </p:sp>
      <p:sp>
        <p:nvSpPr>
          <p:cNvPr id="6" name="Slide Number Placeholder 5"/>
          <p:cNvSpPr>
            <a:spLocks noGrp="1"/>
          </p:cNvSpPr>
          <p:nvPr>
            <p:ph type="sldNum" sz="quarter" idx="429496729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1CCD0DC-77A6-4188-B97D-977B3B2AA632}" type="slidenum">
              <a:rPr kumimoji="0" lang="en-US" sz="18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7" name="Content Placeholder 2">
            <a:extLst>
              <a:ext uri="{FF2B5EF4-FFF2-40B4-BE49-F238E27FC236}">
                <a16:creationId xmlns:a16="http://schemas.microsoft.com/office/drawing/2014/main" id="{BD9F24DD-61CC-4857-A2B4-646425D5BFA7}"/>
              </a:ext>
            </a:extLst>
          </p:cNvPr>
          <p:cNvSpPr>
            <a:spLocks noGrp="1"/>
          </p:cNvSpPr>
          <p:nvPr>
            <p:ph idx="1"/>
          </p:nvPr>
        </p:nvSpPr>
        <p:spPr>
          <a:xfrm>
            <a:off x="457200" y="1600200"/>
            <a:ext cx="8229600" cy="4525963"/>
          </a:xfrm>
        </p:spPr>
        <p:txBody>
          <a:bodyPr/>
          <a:lstStyle/>
          <a:p>
            <a:pPr marL="0" indent="0">
              <a:buNone/>
            </a:pPr>
            <a:r>
              <a:rPr lang="en-US" dirty="0"/>
              <a:t>RCW 42.45.040 Personal Appearance</a:t>
            </a:r>
          </a:p>
          <a:p>
            <a:pPr marL="0" indent="0">
              <a:buNone/>
            </a:pPr>
            <a:endParaRPr lang="en-US" dirty="0"/>
          </a:p>
          <a:p>
            <a:pPr marL="0" indent="0">
              <a:buNone/>
            </a:pPr>
            <a:r>
              <a:rPr lang="en-US" dirty="0"/>
              <a:t>If a notarial act relates to a statement made in or a signature executed on a record, the individual making the statement or executing the signature shall appear personally before the notarial officer.</a:t>
            </a:r>
          </a:p>
          <a:p>
            <a:pPr marL="0" indent="0">
              <a:buNone/>
            </a:pPr>
            <a:endParaRPr lang="en-US" dirty="0"/>
          </a:p>
        </p:txBody>
      </p:sp>
    </p:spTree>
    <p:extLst>
      <p:ext uri="{BB962C8B-B14F-4D97-AF65-F5344CB8AC3E}">
        <p14:creationId xmlns:p14="http://schemas.microsoft.com/office/powerpoint/2010/main" val="296923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a:t>2017 Law – What Stayed the Same</a:t>
            </a:r>
            <a:endParaRPr lang="en-US" sz="3600" dirty="0">
              <a:effectLst/>
            </a:endParaRPr>
          </a:p>
        </p:txBody>
      </p:sp>
      <p:sp>
        <p:nvSpPr>
          <p:cNvPr id="5" name="TextBox 4"/>
          <p:cNvSpPr txBox="1"/>
          <p:nvPr/>
        </p:nvSpPr>
        <p:spPr>
          <a:xfrm>
            <a:off x="0" y="6553200"/>
            <a:ext cx="4876800" cy="200055"/>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rPr>
              <a:t>©2018 First American Financial Corporation and/or its affiliates. All rights reserved. </a:t>
            </a:r>
            <a:r>
              <a:rPr kumimoji="0" lang="en-US" sz="5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a:t>
            </a:r>
            <a:r>
              <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sym typeface="Wingdings 3"/>
              </a:rPr>
              <a:t>NYSE: FAF</a:t>
            </a:r>
            <a:endParaRPr kumimoji="0" lang="en-US" sz="700" b="0" i="0" u="none" strike="noStrike" kern="1200" cap="none" spc="0" normalizeH="0" baseline="0" noProof="0" dirty="0">
              <a:ln>
                <a:noFill/>
              </a:ln>
              <a:solidFill>
                <a:srgbClr val="013A6F"/>
              </a:solidFill>
              <a:effectLst/>
              <a:uLnTx/>
              <a:uFillTx/>
              <a:latin typeface="Arial" pitchFamily="34" charset="0"/>
              <a:ea typeface="+mn-ea"/>
              <a:cs typeface="+mn-cs"/>
            </a:endParaRPr>
          </a:p>
        </p:txBody>
      </p:sp>
      <p:sp>
        <p:nvSpPr>
          <p:cNvPr id="6" name="Slide Number Placeholder 5"/>
          <p:cNvSpPr>
            <a:spLocks noGrp="1"/>
          </p:cNvSpPr>
          <p:nvPr>
            <p:ph type="sldNum" sz="quarter" idx="429496729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1CCD0DC-77A6-4188-B97D-977B3B2AA632}" type="slidenum">
              <a:rPr kumimoji="0" lang="en-US" sz="18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7" name="Content Placeholder 2">
            <a:extLst>
              <a:ext uri="{FF2B5EF4-FFF2-40B4-BE49-F238E27FC236}">
                <a16:creationId xmlns:a16="http://schemas.microsoft.com/office/drawing/2014/main" id="{BD9F24DD-61CC-4857-A2B4-646425D5BFA7}"/>
              </a:ext>
            </a:extLst>
          </p:cNvPr>
          <p:cNvSpPr>
            <a:spLocks noGrp="1"/>
          </p:cNvSpPr>
          <p:nvPr>
            <p:ph idx="1"/>
          </p:nvPr>
        </p:nvSpPr>
        <p:spPr>
          <a:xfrm>
            <a:off x="457200" y="1600200"/>
            <a:ext cx="8229600" cy="4525963"/>
          </a:xfrm>
        </p:spPr>
        <p:txBody>
          <a:bodyPr/>
          <a:lstStyle/>
          <a:p>
            <a:pPr marL="0" indent="0">
              <a:buNone/>
            </a:pPr>
            <a:r>
              <a:rPr lang="en-US" dirty="0"/>
              <a:t>WAC 308-30-020 Definitions</a:t>
            </a:r>
          </a:p>
          <a:p>
            <a:pPr marL="0" indent="0">
              <a:buNone/>
            </a:pPr>
            <a:endParaRPr lang="en-US" dirty="0"/>
          </a:p>
          <a:p>
            <a:pPr marL="0" indent="0">
              <a:buNone/>
            </a:pPr>
            <a:r>
              <a:rPr lang="en-US" dirty="0"/>
              <a:t>"Appear personally" means being in the same physical location as another individual and close enough to see, hear, communicate with, and exchange tangible identification credentials with that individual.</a:t>
            </a:r>
          </a:p>
          <a:p>
            <a:endParaRPr lang="en-US" dirty="0"/>
          </a:p>
        </p:txBody>
      </p:sp>
    </p:spTree>
    <p:extLst>
      <p:ext uri="{BB962C8B-B14F-4D97-AF65-F5344CB8AC3E}">
        <p14:creationId xmlns:p14="http://schemas.microsoft.com/office/powerpoint/2010/main" val="99187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CEC6A-EC7D-4800-B4A6-95A9BDAAC599}"/>
              </a:ext>
            </a:extLst>
          </p:cNvPr>
          <p:cNvSpPr>
            <a:spLocks noGrp="1"/>
          </p:cNvSpPr>
          <p:nvPr>
            <p:ph type="title"/>
          </p:nvPr>
        </p:nvSpPr>
        <p:spPr/>
        <p:txBody>
          <a:bodyPr/>
          <a:lstStyle/>
          <a:p>
            <a:r>
              <a:rPr lang="en-US" dirty="0"/>
              <a:t>Electronic vs. Remote</a:t>
            </a:r>
          </a:p>
        </p:txBody>
      </p:sp>
      <p:pic>
        <p:nvPicPr>
          <p:cNvPr id="4" name="Content Placeholder 3">
            <a:extLst>
              <a:ext uri="{FF2B5EF4-FFF2-40B4-BE49-F238E27FC236}">
                <a16:creationId xmlns:a16="http://schemas.microsoft.com/office/drawing/2014/main" id="{2116E369-F92F-4D80-A769-7BF8C678B0FF}"/>
              </a:ext>
            </a:extLst>
          </p:cNvPr>
          <p:cNvPicPr>
            <a:picLocks noGrp="1" noChangeAspect="1"/>
          </p:cNvPicPr>
          <p:nvPr>
            <p:ph idx="1"/>
          </p:nvPr>
        </p:nvPicPr>
        <p:blipFill>
          <a:blip r:embed="rId2"/>
          <a:stretch>
            <a:fillRect/>
          </a:stretch>
        </p:blipFill>
        <p:spPr>
          <a:xfrm>
            <a:off x="457200" y="2209800"/>
            <a:ext cx="8229600" cy="3124200"/>
          </a:xfrm>
          <a:prstGeom prst="rect">
            <a:avLst/>
          </a:prstGeom>
        </p:spPr>
      </p:pic>
    </p:spTree>
    <p:extLst>
      <p:ext uri="{BB962C8B-B14F-4D97-AF65-F5344CB8AC3E}">
        <p14:creationId xmlns:p14="http://schemas.microsoft.com/office/powerpoint/2010/main" val="3999145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012_FA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2012_FA_Title</Template>
  <TotalTime>17578</TotalTime>
  <Words>1723</Words>
  <Application>Microsoft Office PowerPoint</Application>
  <PresentationFormat>On-screen Show (4:3)</PresentationFormat>
  <Paragraphs>252</Paragraphs>
  <Slides>37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 3</vt:lpstr>
      <vt:lpstr>2012_FA_Title</vt:lpstr>
      <vt:lpstr>Remote Online Notarization (RON) – Update and Look Ahead</vt:lpstr>
      <vt:lpstr>RON – What you need to know</vt:lpstr>
      <vt:lpstr>Traditional Notarization </vt:lpstr>
      <vt:lpstr>Remote Online Notarization</vt:lpstr>
      <vt:lpstr>Washington Changes in 2017</vt:lpstr>
      <vt:lpstr>2017 Law – What Was New</vt:lpstr>
      <vt:lpstr>2017 Law – What Stayed the Same</vt:lpstr>
      <vt:lpstr>2017 Law – What Stayed the Same</vt:lpstr>
      <vt:lpstr>Electronic vs. Remote</vt:lpstr>
      <vt:lpstr>Trend toward RON Procedures</vt:lpstr>
      <vt:lpstr>States Adopting RON</vt:lpstr>
      <vt:lpstr>RON States as of August 2019</vt:lpstr>
      <vt:lpstr>Texas</vt:lpstr>
      <vt:lpstr>Key Principles from NASS Standards, MBA-ALTA Model &amp; RULONA (2018)</vt:lpstr>
      <vt:lpstr>Multifactor Authentication in RULONA (2018)</vt:lpstr>
      <vt:lpstr>General Principles – ALTA </vt:lpstr>
      <vt:lpstr>2019 Washington Law</vt:lpstr>
      <vt:lpstr>RCW 42.25.040 – Personal Appearance</vt:lpstr>
      <vt:lpstr>RCW 42.45.280 – RON (sort of)</vt:lpstr>
      <vt:lpstr>RCW 42.45.280 – RON Provisions</vt:lpstr>
      <vt:lpstr>RCW 42.45.020</vt:lpstr>
      <vt:lpstr>RCW 65.08.030 - Current</vt:lpstr>
      <vt:lpstr>RCW 65.08.030 – New Subsection</vt:lpstr>
      <vt:lpstr>RCW 65.08.070 - Current</vt:lpstr>
      <vt:lpstr>RCW 65.08.070 – New Subsection</vt:lpstr>
      <vt:lpstr>RCW 42.45.280 - Rulemaking</vt:lpstr>
      <vt:lpstr>RCW 42.45.280 - Rulemaking</vt:lpstr>
      <vt:lpstr>Mortgage Industry Standards Maintenance Organization - MISMO</vt:lpstr>
      <vt:lpstr>MISMO – Credential analysis</vt:lpstr>
      <vt:lpstr>MISMO – KBA</vt:lpstr>
      <vt:lpstr>MISMO – KBA</vt:lpstr>
      <vt:lpstr>MISMO – Biometrics  </vt:lpstr>
      <vt:lpstr>Electronic Signatures in Washington</vt:lpstr>
      <vt:lpstr>Electronic Signatures in Washington</vt:lpstr>
      <vt:lpstr>Electronic Signatures in Washington</vt:lpstr>
      <vt:lpstr>RON – What you need to know</vt:lpstr>
      <vt:lpstr>Questions?</vt:lpstr>
    </vt:vector>
  </TitlesOfParts>
  <Company>First American Title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Pare, Victoria</dc:creator>
  <cp:lastModifiedBy>Melissa Archuleta</cp:lastModifiedBy>
  <cp:revision>335</cp:revision>
  <cp:lastPrinted>2019-09-09T23:09:27Z</cp:lastPrinted>
  <dcterms:created xsi:type="dcterms:W3CDTF">2013-05-17T17:54:00Z</dcterms:created>
  <dcterms:modified xsi:type="dcterms:W3CDTF">2019-09-13T21:51:45Z</dcterms:modified>
</cp:coreProperties>
</file>