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ngs, Jay" initials="JJ" lastIdx="3" clrIdx="0">
    <p:extLst>
      <p:ext uri="{19B8F6BF-5375-455C-9EA6-DF929625EA0E}">
        <p15:presenceInfo xmlns:p15="http://schemas.microsoft.com/office/powerpoint/2012/main" userId="S-1-5-21-4284940791-3361466422-2910259835-211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7D12-D7B8-428F-96FF-9C905D303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815FA-2FFC-44F4-8FA1-D6F51D0D8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DB43B-CE42-4821-B3E5-BF7309DBB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904A5-44C4-4287-B2FB-550BFC9C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DD590-7364-4BC3-A6A2-266073A3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2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DB8C5-05E9-4EF7-8078-C30E599E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656FB-F1C1-47CE-904C-D558B2FB9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053A1-8F0B-4B6B-A2AA-AB04F95E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6E515-04F8-4C6D-A4C9-D97BC292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0F119-26B5-49D3-ADF3-A87800A6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9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7751A1-E5E9-473A-9BA6-C98D1BAE6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1077A-8E03-43DC-947D-A6D7B127D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7AF4D-51A0-4367-BB17-1231B428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F0114-3151-446C-8982-9B73D166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821D9-F72F-48D1-9304-F7017F17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EC39-4BC1-4324-870D-9760F92AE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5AEE9-491A-41AD-9C3D-E539CE957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D115B-482E-4449-B763-804F20DF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3F235-A79D-4B12-8BE8-BB08A4685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08B18-8DB5-4DC7-A672-08B40CB6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7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02E60-BB24-475F-BFA1-B3F06B49F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3F123-7507-48DA-964D-316CAE6F8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3B022-6A28-4E34-AB9A-D66573FA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910FF-B565-43FD-8228-FB67D0B49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D781B-7734-48CD-8C16-94B9AF60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1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DAFE4-CDAC-4E6D-9469-7C978DC3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82E5D-283F-4DBC-AD50-A85074BB0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88062-4A7A-4663-8650-6A29BEB66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10E45-D75C-4905-8B09-DFBEA5A9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8BAED-A620-49CE-9CAF-928BACCB7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BC110-8A03-4DA4-98FF-9468DD66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8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C606-51DB-4C03-ABA0-D8E2E249E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D3F24-091E-4577-9545-7638B0414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8CAFD-8D1D-4990-8333-392A90213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1F708-5E07-485E-8606-C3AC6B760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CFA66D-E414-40F4-8463-F700BBE83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1C8A3-7039-4A57-BC5F-EC54A566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ACAD21-91F2-4162-BDC9-F74E647A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E4947F-CCD4-4B81-AC15-47D23F5E8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6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FE49-B4DB-4C9D-938F-87339B4F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9A9810-BC93-4964-B534-DE26287E7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573E8-CCEF-49E1-9459-873EE7C0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F8A0F-279B-4BE9-97F5-BC66F100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7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10580-E4A3-4329-B36C-B0109133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C1826-7D68-4CAD-83ED-3434A445F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24324-DB95-4DA6-9B72-22D6B3AA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5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46F7D-9ABD-4C31-91FF-443B5D031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A4127-C9A5-4984-89B1-5490250FC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A9D82-E9A6-4C24-B07D-4DE4477D6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A9DA0-61A3-4683-9E24-288696F0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690B1-0F47-4697-911B-B60C35C5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4A8C2-AD85-4EE9-80D0-60D6D1B2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2DD4-EFF2-4CE5-90F5-9ED385EB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13AED1-9058-4336-A70A-BFDB4E5DD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14807-4783-4867-A9E4-C785D9A8D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23500-C1D9-49CB-981E-8A2AC1893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3C0F0-9749-4256-A098-BF79985DF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89E3B-B90C-4FAF-9BB1-8081D88B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6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37D2AC-3B2D-43A6-B39A-DE171D9CC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50C3B-A92A-489C-9B91-0C0FA9873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A84E0-D613-471C-91D6-8B60527F8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19D9-B136-447A-B43F-84464031F50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A0EF4-EA5C-4B05-A00B-2782A2BF0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0C8E3-9536-4DCD-9514-52999363A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BB66-76A0-44E3-AF90-EA8F8041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8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35648-B3D9-4295-ABEB-E7E73C9C18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Auditor’s 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9491B-C9B1-45FA-8CBF-FDD6F02CC5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Election Security Legislative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30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27D3-F50C-47EA-B5C8-1D283910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A7858-79BE-45A5-A475-A3F1997D6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Likelihood of an error of greater than 10 votes is extremely low</a:t>
            </a:r>
          </a:p>
          <a:p>
            <a:pPr lvl="2"/>
            <a:r>
              <a:rPr lang="en-US" dirty="0"/>
              <a:t>10 votes is more than any change in recounts since 2012 and all recounts using Digital Scan systems.</a:t>
            </a:r>
          </a:p>
          <a:p>
            <a:r>
              <a:rPr lang="en-US" dirty="0"/>
              <a:t>Because of improved reconciliation reporting, there is little reason to recount .5% margins (except if the margin is less than 10 votes). </a:t>
            </a:r>
          </a:p>
          <a:p>
            <a:r>
              <a:rPr lang="en-US" dirty="0"/>
              <a:t>Changing the threshold to .25% would remove all machine recounts, it would have removed 28 recounts over the last 10 years, 10 of those involved over 25,000 ballots.</a:t>
            </a:r>
          </a:p>
          <a:p>
            <a:r>
              <a:rPr lang="en-US" dirty="0"/>
              <a:t>What about using RLA from .5% to .25%?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7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2E9DF-9452-4333-B72F-6630E320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ballot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620F1-CB2D-4D4D-B2A0-F17D762D5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Between pre-paid postage and ballot boxes there is no reason to give a voted ballot to a stranger.</a:t>
            </a:r>
          </a:p>
          <a:p>
            <a:r>
              <a:rPr lang="en-US" dirty="0"/>
              <a:t>People known to the voter are not at issue.</a:t>
            </a:r>
          </a:p>
          <a:p>
            <a:r>
              <a:rPr lang="en-US" dirty="0"/>
              <a:t>Documenting the chain of custody when a stranger is involved protects both the voter and the ballot collector.</a:t>
            </a:r>
          </a:p>
          <a:p>
            <a:r>
              <a:rPr lang="en-US" dirty="0"/>
              <a:t>Incidents in Oregon, North Carolina, and within our own state show that this is an area where ballot tampering or disenfranchisement can and has occurred.</a:t>
            </a:r>
          </a:p>
          <a:p>
            <a:r>
              <a:rPr lang="en-US" dirty="0"/>
              <a:t>In Oregon a collector didn’t understand the deadline, in N.C. the election had to be rerun.</a:t>
            </a:r>
          </a:p>
        </p:txBody>
      </p:sp>
    </p:spTree>
    <p:extLst>
      <p:ext uri="{BB962C8B-B14F-4D97-AF65-F5344CB8AC3E}">
        <p14:creationId xmlns:p14="http://schemas.microsoft.com/office/powerpoint/2010/main" val="1901531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D4B8B-CCD6-4DC5-BA33-6C7763CDE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31698-501A-4400-813E-5A455EDF4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cases it is innocent error, in others it is intentional, regardless the voter is harmed.</a:t>
            </a:r>
          </a:p>
          <a:p>
            <a:r>
              <a:rPr lang="en-US" dirty="0"/>
              <a:t>Education of voters and collectors about timelines</a:t>
            </a:r>
          </a:p>
          <a:p>
            <a:pPr lvl="1"/>
            <a:r>
              <a:rPr lang="en-US" dirty="0"/>
              <a:t>The voter would get a receipt</a:t>
            </a:r>
          </a:p>
          <a:p>
            <a:pPr lvl="1"/>
            <a:r>
              <a:rPr lang="en-US" dirty="0"/>
              <a:t>The collector would keep a log</a:t>
            </a:r>
          </a:p>
          <a:p>
            <a:pPr lvl="1"/>
            <a:r>
              <a:rPr lang="en-US" dirty="0"/>
              <a:t>The ballots would be turned in</a:t>
            </a:r>
          </a:p>
          <a:p>
            <a:pPr lvl="1"/>
            <a:r>
              <a:rPr lang="en-US" dirty="0"/>
              <a:t>If the ballots aren’t turned in, the receipt is proof.</a:t>
            </a:r>
          </a:p>
          <a:p>
            <a:pPr lvl="1"/>
            <a:r>
              <a:rPr lang="en-US" dirty="0"/>
              <a:t>Collectors would be required to produce ID upon request of the voter</a:t>
            </a:r>
          </a:p>
          <a:p>
            <a:r>
              <a:rPr lang="en-US" dirty="0"/>
              <a:t>Highlight the liability and responsibility taken on by a collector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0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85D1-4B2B-4761-B285-D944C58E1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electronic ballot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F2487-194E-461E-93B7-645CDC2CD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Cyber threats are growing. Cyber-criminals and Nation-state actors supporting hackers are much more sophisticated, and well funded, than when the current statutory authorization was adopted.</a:t>
            </a:r>
          </a:p>
          <a:p>
            <a:r>
              <a:rPr lang="en-US" dirty="0"/>
              <a:t>The risks are to the voter and the county</a:t>
            </a:r>
          </a:p>
          <a:p>
            <a:pPr lvl="1"/>
            <a:r>
              <a:rPr lang="en-US" dirty="0"/>
              <a:t>Voter risks loss of privacy, or changed vote, or total disenfranchisement</a:t>
            </a:r>
          </a:p>
          <a:p>
            <a:pPr lvl="1"/>
            <a:r>
              <a:rPr lang="en-US" dirty="0"/>
              <a:t>County assumes risks for virus and other penetration</a:t>
            </a:r>
          </a:p>
          <a:p>
            <a:r>
              <a:rPr lang="en-US" dirty="0"/>
              <a:t>Cyber security experts, are unanimous in opposing these systems</a:t>
            </a:r>
          </a:p>
          <a:p>
            <a:r>
              <a:rPr lang="en-US" dirty="0"/>
              <a:t>NSA, FVAP, Pentagon, Homeland Security, Veterans groups, the Military Department, CISA, NIST, LWV, and OSOS all oppose the use of electronic ballot </a:t>
            </a:r>
            <a:r>
              <a:rPr lang="en-US" u="sng" dirty="0"/>
              <a:t>return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5313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8459-664A-492A-9F08-0CA2BCBC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27FFF-E34E-4447-9A4C-BA9EEE897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Remove all electronic ballot return, including UOCAVA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99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1FC2-B063-40E9-89AD-B8677B31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points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E92EA-4EE9-4A94-9272-881347028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state law allows for electronic return for UOCAVA voters.</a:t>
            </a:r>
          </a:p>
          <a:p>
            <a:r>
              <a:rPr lang="en-US" dirty="0"/>
              <a:t>Can we agree that electronic distribution is acceptable and maximizes the time available for hard copy return by the voter?</a:t>
            </a:r>
          </a:p>
          <a:p>
            <a:r>
              <a:rPr lang="en-US" dirty="0"/>
              <a:t>Can we agree that email is very vulnerable?</a:t>
            </a:r>
          </a:p>
          <a:p>
            <a:r>
              <a:rPr lang="en-US" dirty="0"/>
              <a:t>Can we agree that most UOCAVA voters have access to enough time and transit opportunity that they do not need electronic return?</a:t>
            </a:r>
          </a:p>
          <a:p>
            <a:r>
              <a:rPr lang="en-US" dirty="0"/>
              <a:t>Can we agree that the request for use of electronic return should be only approved for voters with a proven need, as a failsafe only? </a:t>
            </a:r>
          </a:p>
          <a:p>
            <a:pPr lvl="1"/>
            <a:r>
              <a:rPr lang="en-US" dirty="0"/>
              <a:t>And only on an election by election basis?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44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03F7-E23A-4371-9CA5-8959F964C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reasons are enough to allow electronic return?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E63C8-19A5-4C8F-ADA2-6CFD4909E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in another country that has poor mail service and no access to military mail?</a:t>
            </a:r>
          </a:p>
          <a:p>
            <a:r>
              <a:rPr lang="en-US" dirty="0"/>
              <a:t>Last minute request for a ballot?</a:t>
            </a:r>
          </a:p>
          <a:p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2804181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4B5B8-692D-495D-BDE8-A0E019D8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improve the existing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B30D9-5007-4BDB-9287-6BC33CDA2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Electronic delivery of the blank ballot</a:t>
            </a:r>
          </a:p>
          <a:p>
            <a:r>
              <a:rPr lang="en-US" dirty="0"/>
              <a:t>Moving the primary to an earlier date, to provide additional transit time</a:t>
            </a:r>
          </a:p>
          <a:p>
            <a:r>
              <a:rPr lang="en-US" dirty="0"/>
              <a:t>Providing instruction to civilians living overseas on options for mail return</a:t>
            </a:r>
          </a:p>
          <a:p>
            <a:pPr lvl="1"/>
            <a:r>
              <a:rPr lang="en-US" dirty="0"/>
              <a:t>APO FPO</a:t>
            </a:r>
          </a:p>
          <a:p>
            <a:pPr lvl="1"/>
            <a:r>
              <a:rPr lang="en-US" dirty="0"/>
              <a:t>Embassy and consulates providing mail return</a:t>
            </a:r>
          </a:p>
          <a:p>
            <a:r>
              <a:rPr lang="en-US" dirty="0"/>
              <a:t>Removing electronic return for anyone that is within the US</a:t>
            </a:r>
          </a:p>
          <a:p>
            <a:r>
              <a:rPr lang="en-US" dirty="0"/>
              <a:t>Other suggestions?</a:t>
            </a:r>
          </a:p>
        </p:txBody>
      </p:sp>
    </p:spTree>
    <p:extLst>
      <p:ext uri="{BB962C8B-B14F-4D97-AF65-F5344CB8AC3E}">
        <p14:creationId xmlns:p14="http://schemas.microsoft.com/office/powerpoint/2010/main" val="4082468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79310-F63B-4920-9B7D-0CD74E496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51343-4F31-4E4F-A513-8CCAA4C09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options</a:t>
            </a:r>
          </a:p>
          <a:p>
            <a:pPr lvl="1"/>
            <a:r>
              <a:rPr lang="en-US" dirty="0"/>
              <a:t>We can edit and improve an omnibus bill (like) the last one</a:t>
            </a:r>
          </a:p>
          <a:p>
            <a:pPr lvl="1"/>
            <a:r>
              <a:rPr lang="en-US" dirty="0"/>
              <a:t>We can break the bill into parts and work each one on its own</a:t>
            </a:r>
          </a:p>
          <a:p>
            <a:pPr lvl="2"/>
            <a:r>
              <a:rPr lang="en-US" dirty="0"/>
              <a:t>Advantage: a popular idea could pass on its own</a:t>
            </a:r>
          </a:p>
          <a:p>
            <a:pPr lvl="2"/>
            <a:r>
              <a:rPr lang="en-US" dirty="0"/>
              <a:t>Disadvantage: small bills often lack interest from the legislature</a:t>
            </a:r>
          </a:p>
          <a:p>
            <a:pPr lvl="1"/>
            <a:r>
              <a:rPr lang="en-US" dirty="0"/>
              <a:t>Other election security topics to include?</a:t>
            </a:r>
          </a:p>
          <a:p>
            <a:pPr lvl="1"/>
            <a:r>
              <a:rPr lang="en-US" dirty="0"/>
              <a:t>We need to make decisions on bills by the middle of this fall</a:t>
            </a:r>
          </a:p>
          <a:p>
            <a:pPr lvl="1"/>
            <a:r>
              <a:rPr lang="en-US" dirty="0"/>
              <a:t>Drafts by November 15</a:t>
            </a:r>
          </a:p>
        </p:txBody>
      </p:sp>
    </p:spTree>
    <p:extLst>
      <p:ext uri="{BB962C8B-B14F-4D97-AF65-F5344CB8AC3E}">
        <p14:creationId xmlns:p14="http://schemas.microsoft.com/office/powerpoint/2010/main" val="157831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C9A74-9746-4E96-A8EE-92C8FFDE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year’s bill 2647/6412 had several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F7EB8-3177-440C-A23B-4DEA59EC7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Improve signature witness information</a:t>
            </a:r>
          </a:p>
          <a:p>
            <a:r>
              <a:rPr lang="en-US" sz="4000" dirty="0"/>
              <a:t>Reorganize and improve post-election audits</a:t>
            </a:r>
          </a:p>
          <a:p>
            <a:r>
              <a:rPr lang="en-US" sz="4000" dirty="0"/>
              <a:t>Update the recount process</a:t>
            </a:r>
          </a:p>
          <a:p>
            <a:r>
              <a:rPr lang="en-US" sz="4000" dirty="0"/>
              <a:t>Protect the ballot collection process</a:t>
            </a:r>
          </a:p>
          <a:p>
            <a:r>
              <a:rPr lang="en-US" sz="4000" dirty="0"/>
              <a:t>Remove electronic ballot return</a:t>
            </a:r>
          </a:p>
        </p:txBody>
      </p:sp>
    </p:spTree>
    <p:extLst>
      <p:ext uri="{BB962C8B-B14F-4D97-AF65-F5344CB8AC3E}">
        <p14:creationId xmlns:p14="http://schemas.microsoft.com/office/powerpoint/2010/main" val="30113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6981B-819C-466A-A2D7-1F32119D7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Witnessing Signatures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F045F-FB71-495A-BC1E-56531C372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for signature witnessing needs to be improved</a:t>
            </a:r>
          </a:p>
          <a:p>
            <a:pPr lvl="1"/>
            <a:r>
              <a:rPr lang="en-US" dirty="0"/>
              <a:t>We have new WAC language that makes it clearer that a “person is unable to sign” if they are physically present with the ballot but cannot sign.</a:t>
            </a:r>
          </a:p>
          <a:p>
            <a:r>
              <a:rPr lang="en-US" dirty="0"/>
              <a:t>The bill would gather a phone number or email address for each witness</a:t>
            </a:r>
          </a:p>
          <a:p>
            <a:r>
              <a:rPr lang="en-US" dirty="0"/>
              <a:t>The bill places the requirement in statute, so all counties will do it the same</a:t>
            </a:r>
          </a:p>
          <a:p>
            <a:pPr lvl="1"/>
            <a:r>
              <a:rPr lang="en-US" dirty="0"/>
              <a:t>Ballot return envelopes</a:t>
            </a:r>
          </a:p>
          <a:p>
            <a:pPr lvl="1"/>
            <a:r>
              <a:rPr lang="en-US" dirty="0"/>
              <a:t>Ballot curing forms</a:t>
            </a:r>
          </a:p>
        </p:txBody>
      </p:sp>
    </p:spTree>
    <p:extLst>
      <p:ext uri="{BB962C8B-B14F-4D97-AF65-F5344CB8AC3E}">
        <p14:creationId xmlns:p14="http://schemas.microsoft.com/office/powerpoint/2010/main" val="42441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14729-CFD7-413E-B58B-6A958F592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Reorganize and improve post-election audits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84A09-907A-4269-A10E-1EC715EC4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Primarily cleanup from the bill passed in 2018.</a:t>
            </a:r>
          </a:p>
          <a:p>
            <a:r>
              <a:rPr lang="en-US" dirty="0"/>
              <a:t>This is a reorganization of </a:t>
            </a:r>
            <a:r>
              <a:rPr lang="en-US" b="1" u="sng" dirty="0"/>
              <a:t>EXISTING POLICY</a:t>
            </a:r>
          </a:p>
          <a:p>
            <a:r>
              <a:rPr lang="en-US" dirty="0"/>
              <a:t>Requirements unpacked to be more easily understood and explained.</a:t>
            </a:r>
          </a:p>
          <a:p>
            <a:r>
              <a:rPr lang="en-US" dirty="0"/>
              <a:t>Standalone sections:</a:t>
            </a:r>
          </a:p>
          <a:p>
            <a:pPr lvl="1"/>
            <a:r>
              <a:rPr lang="en-US" dirty="0"/>
              <a:t>DRE audits</a:t>
            </a:r>
          </a:p>
          <a:p>
            <a:pPr lvl="1"/>
            <a:r>
              <a:rPr lang="en-US" dirty="0"/>
              <a:t>Duplicated ballot audits</a:t>
            </a:r>
          </a:p>
          <a:p>
            <a:pPr lvl="1"/>
            <a:r>
              <a:rPr lang="en-US" dirty="0"/>
              <a:t>The three choices for post-election audit</a:t>
            </a:r>
          </a:p>
          <a:p>
            <a:pPr lvl="2"/>
            <a:r>
              <a:rPr lang="en-US" dirty="0"/>
              <a:t>Random check of ballot counting equipment</a:t>
            </a:r>
          </a:p>
          <a:p>
            <a:pPr lvl="2"/>
            <a:r>
              <a:rPr lang="en-US" dirty="0"/>
              <a:t>RLA for older systems</a:t>
            </a:r>
          </a:p>
          <a:p>
            <a:pPr lvl="2"/>
            <a:r>
              <a:rPr lang="en-US" dirty="0"/>
              <a:t>RLA for digital scan systems.</a:t>
            </a:r>
          </a:p>
        </p:txBody>
      </p:sp>
    </p:spTree>
    <p:extLst>
      <p:ext uri="{BB962C8B-B14F-4D97-AF65-F5344CB8AC3E}">
        <p14:creationId xmlns:p14="http://schemas.microsoft.com/office/powerpoint/2010/main" val="265140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8A5F-0947-4BFF-B3BC-32681170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RLA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55A12-BDD7-478A-BDA1-FFA77126C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some point in the future Risk Limiting Audits will become standard practice.</a:t>
            </a:r>
          </a:p>
          <a:p>
            <a:pPr lvl="1"/>
            <a:r>
              <a:rPr lang="en-US" dirty="0"/>
              <a:t>The League of Women Voters and the legislature are very motivated.</a:t>
            </a:r>
          </a:p>
          <a:p>
            <a:pPr lvl="1"/>
            <a:r>
              <a:rPr lang="en-US" dirty="0"/>
              <a:t>At this point, there is room for us as a community to learn and perfect before it is put into statute.</a:t>
            </a:r>
          </a:p>
          <a:p>
            <a:pPr lvl="1"/>
            <a:r>
              <a:rPr lang="en-US" dirty="0"/>
              <a:t>The League made several suggestions to improve the language in statute, we intend to include those suggestions again. They involve definitions and labels for the process.</a:t>
            </a:r>
          </a:p>
          <a:p>
            <a:r>
              <a:rPr lang="en-US" dirty="0"/>
              <a:t>The LWV also wants a large increase in reported information they refer to these as “audit reports”.  See the handout for the detail. processes</a:t>
            </a:r>
          </a:p>
        </p:txBody>
      </p:sp>
    </p:spTree>
    <p:extLst>
      <p:ext uri="{BB962C8B-B14F-4D97-AF65-F5344CB8AC3E}">
        <p14:creationId xmlns:p14="http://schemas.microsoft.com/office/powerpoint/2010/main" val="5115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27D3-F50C-47EA-B5C8-1D283910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recount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A7858-79BE-45A5-A475-A3F1997D6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Recounts are intended to confirm close counts and give the public assurance of the results.</a:t>
            </a:r>
          </a:p>
          <a:p>
            <a:r>
              <a:rPr lang="en-US" dirty="0"/>
              <a:t>This is the section that has the most opportunity for design improvement.</a:t>
            </a:r>
          </a:p>
          <a:p>
            <a:r>
              <a:rPr lang="en-US" dirty="0"/>
              <a:t>The last update to recount processes was done in 2005, the systems have changed a great deal since then.</a:t>
            </a:r>
          </a:p>
          <a:p>
            <a:r>
              <a:rPr lang="en-US" dirty="0"/>
              <a:t>Risk-limiting audits are an important new tool and should be part of the recount process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6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27D3-F50C-47EA-B5C8-1D283910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A7858-79BE-45A5-A475-A3F1997D6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Intent:</a:t>
            </a:r>
          </a:p>
          <a:p>
            <a:pPr lvl="1"/>
            <a:r>
              <a:rPr lang="en-US" dirty="0"/>
              <a:t>Modernize and update the process</a:t>
            </a:r>
          </a:p>
          <a:p>
            <a:pPr lvl="2"/>
            <a:r>
              <a:rPr lang="en-US" dirty="0"/>
              <a:t>Today’s systems are much more accurate</a:t>
            </a:r>
          </a:p>
          <a:p>
            <a:pPr lvl="2"/>
            <a:r>
              <a:rPr lang="en-US" dirty="0"/>
              <a:t>Explore options to merge the RLA process with the recount process</a:t>
            </a:r>
          </a:p>
          <a:p>
            <a:pPr lvl="1"/>
            <a:r>
              <a:rPr lang="en-US" dirty="0"/>
              <a:t>Acknowledge that the “machine” recount doesn’t really prove anything or provide observers with a sense that the results have been double checked.</a:t>
            </a:r>
          </a:p>
          <a:p>
            <a:pPr lvl="1"/>
            <a:r>
              <a:rPr lang="en-US" dirty="0"/>
              <a:t>We could make all recounts hand recounts and adjust the threshold to .33%</a:t>
            </a:r>
          </a:p>
          <a:p>
            <a:pPr lvl="1"/>
            <a:r>
              <a:rPr lang="en-US" dirty="0"/>
              <a:t>We could create a merge of RLA from .5% to .25% and hand count below .25%</a:t>
            </a:r>
          </a:p>
          <a:p>
            <a:pPr lvl="1"/>
            <a:r>
              <a:rPr lang="en-US" dirty="0"/>
              <a:t>We could remove machine recounts and maintain the current .25% with an additional requirement to recount races closer than 10 votes.</a:t>
            </a:r>
          </a:p>
          <a:p>
            <a:pPr lvl="1"/>
            <a:r>
              <a:rPr lang="en-US" dirty="0"/>
              <a:t>Remove PCOs from statute?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33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27D3-F50C-47EA-B5C8-1D283910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A7858-79BE-45A5-A475-A3F1997D6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took data Pierce created, added the most recent and found this:</a:t>
            </a:r>
          </a:p>
          <a:p>
            <a:pPr lvl="1"/>
            <a:r>
              <a:rPr lang="en-US" dirty="0"/>
              <a:t>There were 134 recounts between from 2007 to 2019 inclusive.</a:t>
            </a:r>
          </a:p>
          <a:p>
            <a:pPr lvl="2"/>
            <a:r>
              <a:rPr lang="en-US" dirty="0"/>
              <a:t>Out of the 134 there were two with a </a:t>
            </a:r>
            <a:r>
              <a:rPr lang="en-US" u="sng" dirty="0"/>
              <a:t>changed outcome</a:t>
            </a:r>
          </a:p>
          <a:p>
            <a:pPr lvl="3"/>
            <a:r>
              <a:rPr lang="en-US" dirty="0"/>
              <a:t>2009 </a:t>
            </a:r>
            <a:r>
              <a:rPr lang="en-US" dirty="0" err="1"/>
              <a:t>OpScan</a:t>
            </a:r>
            <a:r>
              <a:rPr lang="en-US" dirty="0"/>
              <a:t> one vote separated out of 1,900. Hand count, losing candidate gained 3.</a:t>
            </a:r>
          </a:p>
          <a:p>
            <a:pPr lvl="3"/>
            <a:r>
              <a:rPr lang="en-US" dirty="0"/>
              <a:t>2015 three votes out of 12,350 Hand count, losing candidate gained three and won flip.</a:t>
            </a:r>
          </a:p>
          <a:p>
            <a:pPr lvl="2"/>
            <a:r>
              <a:rPr lang="en-US" dirty="0"/>
              <a:t>There were 59 where </a:t>
            </a:r>
            <a:r>
              <a:rPr lang="en-US" u="sng" dirty="0"/>
              <a:t>vote totals changed </a:t>
            </a:r>
            <a:r>
              <a:rPr lang="en-US" dirty="0"/>
              <a:t>but not the outcome</a:t>
            </a:r>
          </a:p>
          <a:p>
            <a:pPr lvl="3"/>
            <a:r>
              <a:rPr lang="en-US" dirty="0"/>
              <a:t>Almost all had a change of </a:t>
            </a:r>
            <a:r>
              <a:rPr lang="en-US" u="sng" dirty="0"/>
              <a:t>one</a:t>
            </a:r>
            <a:r>
              <a:rPr lang="en-US" dirty="0"/>
              <a:t> vote, and with the following exceptions </a:t>
            </a:r>
            <a:r>
              <a:rPr lang="en-US" u="sng" dirty="0"/>
              <a:t>less than four</a:t>
            </a:r>
          </a:p>
          <a:p>
            <a:pPr lvl="4"/>
            <a:r>
              <a:rPr lang="en-US" dirty="0"/>
              <a:t>2008 </a:t>
            </a:r>
            <a:r>
              <a:rPr lang="en-US" dirty="0" err="1"/>
              <a:t>OpScan</a:t>
            </a:r>
            <a:r>
              <a:rPr lang="en-US" dirty="0"/>
              <a:t> Hand 84 votes gained, margin increase from 118 to 134 out of 68,756</a:t>
            </a:r>
          </a:p>
          <a:p>
            <a:pPr lvl="4"/>
            <a:r>
              <a:rPr lang="en-US" dirty="0"/>
              <a:t>2011 </a:t>
            </a:r>
            <a:r>
              <a:rPr lang="en-US" dirty="0" err="1"/>
              <a:t>OpScan</a:t>
            </a:r>
            <a:r>
              <a:rPr lang="en-US" dirty="0"/>
              <a:t>  Hand 22 votes gained margin increase from 12 to 20 out of 7,200</a:t>
            </a:r>
          </a:p>
          <a:p>
            <a:pPr lvl="4"/>
            <a:r>
              <a:rPr lang="en-US" dirty="0"/>
              <a:t>2015 </a:t>
            </a:r>
            <a:r>
              <a:rPr lang="en-US" dirty="0" err="1"/>
              <a:t>OpScan</a:t>
            </a:r>
            <a:r>
              <a:rPr lang="en-US" dirty="0"/>
              <a:t> Hand 6 votes gained margin increased from 19 to 21 out to 5,500</a:t>
            </a:r>
          </a:p>
          <a:p>
            <a:pPr lvl="4"/>
            <a:r>
              <a:rPr lang="en-US" dirty="0"/>
              <a:t>2016 </a:t>
            </a:r>
            <a:r>
              <a:rPr lang="en-US" dirty="0" err="1"/>
              <a:t>OpScan</a:t>
            </a:r>
            <a:r>
              <a:rPr lang="en-US" dirty="0"/>
              <a:t> Hand 6 votes gained margin increased from 11 to 13 out of 4,450</a:t>
            </a:r>
          </a:p>
          <a:p>
            <a:pPr lvl="3"/>
            <a:r>
              <a:rPr lang="en-US" dirty="0"/>
              <a:t>This </a:t>
            </a:r>
            <a:r>
              <a:rPr lang="en-US" dirty="0" err="1"/>
              <a:t>OpScan</a:t>
            </a:r>
            <a:r>
              <a:rPr lang="en-US" dirty="0"/>
              <a:t> system has been replaced.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93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27D3-F50C-47EA-B5C8-1D283910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A7858-79BE-45A5-A475-A3F1997D6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last two years, accuracy of the systems has been in the 1/1000th of a percent (.001%) to 2.38/100ths of a percent (.0238%).  </a:t>
            </a:r>
          </a:p>
          <a:p>
            <a:r>
              <a:rPr lang="en-US" dirty="0"/>
              <a:t>Comparing .001% or even .0238% to .5% or .25%.  </a:t>
            </a:r>
          </a:p>
          <a:p>
            <a:pPr lvl="1"/>
            <a:r>
              <a:rPr lang="en-US" dirty="0"/>
              <a:t>A narrower recount trigger of .25% is still more than </a:t>
            </a:r>
            <a:r>
              <a:rPr lang="en-US" u="sng" dirty="0"/>
              <a:t>10 times the greatest error rate</a:t>
            </a:r>
            <a:r>
              <a:rPr lang="en-US" dirty="0"/>
              <a:t>. </a:t>
            </a:r>
          </a:p>
          <a:p>
            <a:r>
              <a:rPr lang="en-US" dirty="0"/>
              <a:t>Including a less than 10 votes margin makes it so a needed recount would never be missed.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5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1396</Words>
  <Application>Microsoft Office PowerPoint</Application>
  <PresentationFormat>Widescreen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Auditor’s Conference</vt:lpstr>
      <vt:lpstr>Last year’s bill 2647/6412 had several parts</vt:lpstr>
      <vt:lpstr>Witnessing Signatures</vt:lpstr>
      <vt:lpstr>Reorganize and improve post-election audits</vt:lpstr>
      <vt:lpstr>Options for RLA</vt:lpstr>
      <vt:lpstr>Update the recount process</vt:lpstr>
      <vt:lpstr>Possible Improvements</vt:lpstr>
      <vt:lpstr>Data review</vt:lpstr>
      <vt:lpstr>Data review</vt:lpstr>
      <vt:lpstr>The Way Forward</vt:lpstr>
      <vt:lpstr>Protecting ballot collection</vt:lpstr>
      <vt:lpstr>The Way Forward</vt:lpstr>
      <vt:lpstr>Removing electronic ballot return</vt:lpstr>
      <vt:lpstr>The proposal</vt:lpstr>
      <vt:lpstr>Discussion points </vt:lpstr>
      <vt:lpstr>What reasons are enough to allow electronic return?</vt:lpstr>
      <vt:lpstr>How can we improve the existing process?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Auditor’s Conference</dc:title>
  <dc:creator>dave</dc:creator>
  <cp:lastModifiedBy>Melissa Archuleta</cp:lastModifiedBy>
  <cp:revision>38</cp:revision>
  <dcterms:created xsi:type="dcterms:W3CDTF">2020-05-12T20:42:51Z</dcterms:created>
  <dcterms:modified xsi:type="dcterms:W3CDTF">2020-06-01T20:25:04Z</dcterms:modified>
</cp:coreProperties>
</file>