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9" r:id="rId4"/>
    <p:sldId id="260" r:id="rId5"/>
    <p:sldId id="261" r:id="rId6"/>
    <p:sldId id="262" r:id="rId7"/>
    <p:sldId id="263" r:id="rId8"/>
    <p:sldId id="264" r:id="rId9"/>
  </p:sldIdLst>
  <p:sldSz cx="12192000" cy="6858000"/>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2A40EC-8C9C-45CE-BF4A-5E5BB40C7593}">
          <p14:sldIdLst>
            <p14:sldId id="256"/>
            <p14:sldId id="257"/>
            <p14:sldId id="259"/>
            <p14:sldId id="260"/>
            <p14:sldId id="261"/>
            <p14:sldId id="262"/>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6" autoAdjust="0"/>
    <p:restoredTop sz="94660"/>
  </p:normalViewPr>
  <p:slideViewPr>
    <p:cSldViewPr snapToGrid="0">
      <p:cViewPr varScale="1">
        <p:scale>
          <a:sx n="107" d="100"/>
          <a:sy n="107" d="100"/>
        </p:scale>
        <p:origin x="14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121691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6880450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3FE4F-E32F-40D7-BFA1-92A292490AEF}"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09429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3140328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3FE4F-E32F-40D7-BFA1-92A292490AEF}"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6989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2807187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11275499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181117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1156405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1923401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1036816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2622108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3246984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1935882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2621458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C426587-7845-4D21-9242-F8E3F90B2F50}" type="datetimeFigureOut">
              <a:rPr lang="en-US" smtClean="0"/>
              <a:t>3/29/2021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03FE4F-E32F-40D7-BFA1-92A292490AEF}" type="slidenum">
              <a:rPr lang="en-US" smtClean="0"/>
              <a:t>‹#›</a:t>
            </a:fld>
            <a:endParaRPr lang="en-US" dirty="0"/>
          </a:p>
        </p:txBody>
      </p:sp>
    </p:spTree>
    <p:extLst>
      <p:ext uri="{BB962C8B-B14F-4D97-AF65-F5344CB8AC3E}">
        <p14:creationId xmlns:p14="http://schemas.microsoft.com/office/powerpoint/2010/main" val="2290041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426587-7845-4D21-9242-F8E3F90B2F50}" type="datetimeFigureOut">
              <a:rPr lang="en-US" smtClean="0"/>
              <a:t>3/29/2021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503FE4F-E32F-40D7-BFA1-92A292490AEF}" type="slidenum">
              <a:rPr lang="en-US" smtClean="0"/>
              <a:t>‹#›</a:t>
            </a:fld>
            <a:endParaRPr lang="en-US" dirty="0"/>
          </a:p>
        </p:txBody>
      </p:sp>
    </p:spTree>
    <p:extLst>
      <p:ext uri="{BB962C8B-B14F-4D97-AF65-F5344CB8AC3E}">
        <p14:creationId xmlns:p14="http://schemas.microsoft.com/office/powerpoint/2010/main" val="415973703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congress.gov/bill/117th-congress/house-bill/1319/tex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021241-7B0B-4320-869E-F77028F2E62F}"/>
              </a:ext>
            </a:extLst>
          </p:cNvPr>
          <p:cNvSpPr>
            <a:spLocks noGrp="1"/>
          </p:cNvSpPr>
          <p:nvPr>
            <p:ph type="ctrTitle"/>
          </p:nvPr>
        </p:nvSpPr>
        <p:spPr>
          <a:xfrm>
            <a:off x="4419136" y="1020871"/>
            <a:ext cx="6960759" cy="2849671"/>
          </a:xfrm>
        </p:spPr>
        <p:txBody>
          <a:bodyPr>
            <a:normAutofit/>
          </a:bodyPr>
          <a:lstStyle/>
          <a:p>
            <a:pPr algn="l"/>
            <a:r>
              <a:rPr lang="en-US" sz="6000" dirty="0">
                <a:solidFill>
                  <a:srgbClr val="FFFFFF"/>
                </a:solidFill>
              </a:rPr>
              <a:t>Payroll – SB 5021, payroll items 2021 ARPA</a:t>
            </a:r>
          </a:p>
        </p:txBody>
      </p:sp>
      <p:sp>
        <p:nvSpPr>
          <p:cNvPr id="3" name="Subtitle 2">
            <a:extLst>
              <a:ext uri="{FF2B5EF4-FFF2-40B4-BE49-F238E27FC236}">
                <a16:creationId xmlns:a16="http://schemas.microsoft.com/office/drawing/2014/main" id="{E66DC1AC-4C13-450F-B357-220907B318FF}"/>
              </a:ext>
            </a:extLst>
          </p:cNvPr>
          <p:cNvSpPr>
            <a:spLocks noGrp="1"/>
          </p:cNvSpPr>
          <p:nvPr>
            <p:ph type="subTitle" idx="1"/>
          </p:nvPr>
        </p:nvSpPr>
        <p:spPr>
          <a:xfrm>
            <a:off x="4548104" y="3962088"/>
            <a:ext cx="6112077" cy="1186108"/>
          </a:xfrm>
        </p:spPr>
        <p:txBody>
          <a:bodyPr>
            <a:normAutofit/>
          </a:bodyPr>
          <a:lstStyle/>
          <a:p>
            <a:pPr algn="l"/>
            <a:r>
              <a:rPr lang="en-US" dirty="0">
                <a:solidFill>
                  <a:srgbClr val="FFFFFF">
                    <a:alpha val="70000"/>
                  </a:srgbClr>
                </a:solidFill>
                <a:latin typeface="Arial" panose="020B0604020202020204" pitchFamily="34" charset="0"/>
                <a:cs typeface="Arial" panose="020B0604020202020204" pitchFamily="34" charset="0"/>
              </a:rPr>
              <a:t>Panel Discussion – Michelle Novak, Payroll Manager San Juan County </a:t>
            </a: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442340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DC021-C778-4928-88B1-F729A74136F1}"/>
              </a:ext>
            </a:extLst>
          </p:cNvPr>
          <p:cNvSpPr>
            <a:spLocks noGrp="1"/>
          </p:cNvSpPr>
          <p:nvPr>
            <p:ph type="title"/>
          </p:nvPr>
        </p:nvSpPr>
        <p:spPr>
          <a:xfrm>
            <a:off x="677334" y="609600"/>
            <a:ext cx="6861984" cy="1093694"/>
          </a:xfrm>
        </p:spPr>
        <p:txBody>
          <a:bodyPr>
            <a:normAutofit fontScale="90000"/>
          </a:bodyPr>
          <a:lstStyle/>
          <a:p>
            <a:br>
              <a:rPr lang="en-US" dirty="0"/>
            </a:br>
            <a:r>
              <a:rPr lang="en-US" dirty="0"/>
              <a:t>Senate Bill 5021</a:t>
            </a:r>
          </a:p>
        </p:txBody>
      </p:sp>
      <p:sp>
        <p:nvSpPr>
          <p:cNvPr id="3" name="Content Placeholder 2">
            <a:extLst>
              <a:ext uri="{FF2B5EF4-FFF2-40B4-BE49-F238E27FC236}">
                <a16:creationId xmlns:a16="http://schemas.microsoft.com/office/drawing/2014/main" id="{20141E3A-C833-444D-BE72-4771C88BC4B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Passed in Senate and in House   </a:t>
            </a:r>
          </a:p>
          <a:p>
            <a:r>
              <a:rPr lang="en-US" dirty="0">
                <a:latin typeface="Arial" panose="020B0604020202020204" pitchFamily="34" charset="0"/>
                <a:cs typeface="Arial" panose="020B0604020202020204" pitchFamily="34" charset="0"/>
              </a:rPr>
              <a:t>This bill will give public employees full credit for hours/wages if reduced during the COVID-19 crisis. </a:t>
            </a:r>
          </a:p>
          <a:p>
            <a:r>
              <a:rPr lang="en-US" dirty="0">
                <a:latin typeface="Arial" panose="020B0604020202020204" pitchFamily="34" charset="0"/>
                <a:cs typeface="Arial" panose="020B0604020202020204" pitchFamily="34" charset="0"/>
              </a:rPr>
              <a:t>including employees participating in a shared work program.</a:t>
            </a:r>
          </a:p>
          <a:p>
            <a:endParaRPr lang="en-US" dirty="0">
              <a:latin typeface="Arial" panose="020B0604020202020204" pitchFamily="34" charset="0"/>
              <a:cs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96365D88-4CCC-4DA1-8C49-8DAA096729DE}"/>
              </a:ext>
            </a:extLst>
          </p:cNvPr>
          <p:cNvPicPr>
            <a:picLocks noChangeAspect="1"/>
          </p:cNvPicPr>
          <p:nvPr/>
        </p:nvPicPr>
        <p:blipFill>
          <a:blip r:embed="rId2"/>
          <a:stretch>
            <a:fillRect/>
          </a:stretch>
        </p:blipFill>
        <p:spPr>
          <a:xfrm>
            <a:off x="677334" y="4261219"/>
            <a:ext cx="8162925" cy="1238250"/>
          </a:xfrm>
          <a:prstGeom prst="rect">
            <a:avLst/>
          </a:prstGeom>
        </p:spPr>
      </p:pic>
    </p:spTree>
    <p:extLst>
      <p:ext uri="{BB962C8B-B14F-4D97-AF65-F5344CB8AC3E}">
        <p14:creationId xmlns:p14="http://schemas.microsoft.com/office/powerpoint/2010/main" val="3207819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A4B466-AC29-4F29-A161-07ADCCD8EA6B}"/>
              </a:ext>
            </a:extLst>
          </p:cNvPr>
          <p:cNvSpPr>
            <a:spLocks noGrp="1"/>
          </p:cNvSpPr>
          <p:nvPr>
            <p:ph idx="1"/>
          </p:nvPr>
        </p:nvSpPr>
        <p:spPr>
          <a:xfrm>
            <a:off x="838200" y="248194"/>
            <a:ext cx="8477922" cy="5928769"/>
          </a:xfrm>
        </p:spPr>
        <p:txBody>
          <a:bodyPr/>
          <a:lstStyle/>
          <a:p>
            <a:endParaRPr lang="en-US" dirty="0"/>
          </a:p>
          <a:p>
            <a:r>
              <a:rPr lang="en-US" dirty="0">
                <a:latin typeface="Arial" panose="020B0604020202020204" pitchFamily="34" charset="0"/>
                <a:cs typeface="Arial" panose="020B0604020202020204" pitchFamily="34" charset="0"/>
              </a:rPr>
              <a:t>In short, the bill ensures that public employee’s retirements will not be affected by Covid-19 work reductions. </a:t>
            </a:r>
          </a:p>
          <a:p>
            <a:r>
              <a:rPr lang="en-US" dirty="0">
                <a:latin typeface="Arial" panose="020B0604020202020204" pitchFamily="34" charset="0"/>
                <a:cs typeface="Arial" panose="020B0604020202020204" pitchFamily="34" charset="0"/>
              </a:rPr>
              <a:t>Past Furloughs:</a:t>
            </a:r>
          </a:p>
          <a:p>
            <a:r>
              <a:rPr lang="en-US" dirty="0">
                <a:latin typeface="Arial" panose="020B0604020202020204" pitchFamily="34" charset="0"/>
                <a:cs typeface="Arial" panose="020B0604020202020204" pitchFamily="34" charset="0"/>
              </a:rPr>
              <a:t>Following the 2009 recession, Legislation enacted Senate Bill 6157 and House Bill 2070</a:t>
            </a:r>
          </a:p>
          <a:p>
            <a:pPr lvl="1"/>
            <a:r>
              <a:rPr lang="en-US" sz="1800" dirty="0">
                <a:latin typeface="Arial" panose="020B0604020202020204" pitchFamily="34" charset="0"/>
                <a:cs typeface="Arial" panose="020B0604020202020204" pitchFamily="34" charset="0"/>
              </a:rPr>
              <a:t>Providing that the average final compensation includes any compensation that was forgone by the member during the 2009-2013 fiscal periods, as a result of the employers’ efforts to reduce expenditures. </a:t>
            </a:r>
          </a:p>
          <a:p>
            <a:pPr lvl="1"/>
            <a:r>
              <a:rPr lang="en-US" sz="1800" dirty="0">
                <a:latin typeface="Arial" panose="020B0604020202020204" pitchFamily="34" charset="0"/>
                <a:cs typeface="Arial" panose="020B0604020202020204" pitchFamily="34" charset="0"/>
              </a:rPr>
              <a:t>DRS has been requesting information for these prior year furloughs, so it is highly recommended to keep good records of reductions in pay.</a:t>
            </a:r>
          </a:p>
          <a:p>
            <a:pPr lvl="1"/>
            <a:r>
              <a:rPr lang="en-US" sz="1800" dirty="0">
                <a:latin typeface="Arial" panose="020B0604020202020204" pitchFamily="34" charset="0"/>
                <a:cs typeface="Arial" panose="020B0604020202020204" pitchFamily="34" charset="0"/>
              </a:rPr>
              <a:t>Furlough tracking:</a:t>
            </a:r>
          </a:p>
          <a:p>
            <a:pPr marL="457200" lvl="1" indent="0">
              <a:buNone/>
            </a:pPr>
            <a:endParaRPr lang="en-US" sz="1800" dirty="0">
              <a:latin typeface="Arial" panose="020B0604020202020204" pitchFamily="34" charset="0"/>
              <a:cs typeface="Arial" panose="020B0604020202020204" pitchFamily="34" charset="0"/>
            </a:endParaRPr>
          </a:p>
          <a:p>
            <a:pPr marL="457200" lvl="1" indent="0">
              <a:buNone/>
            </a:pPr>
            <a:endParaRPr lang="en-US" dirty="0">
              <a:latin typeface="Arial" panose="020B0604020202020204" pitchFamily="34" charset="0"/>
              <a:cs typeface="Arial" panose="020B0604020202020204" pitchFamily="34" charset="0"/>
            </a:endParaRPr>
          </a:p>
          <a:p>
            <a:pPr lvl="1"/>
            <a:endParaRPr lang="en-US" dirty="0"/>
          </a:p>
          <a:p>
            <a:pPr marL="0" indent="0">
              <a:buNone/>
            </a:pPr>
            <a:endParaRPr lang="en-US" b="1" dirty="0"/>
          </a:p>
          <a:p>
            <a:endParaRPr lang="en-US" dirty="0"/>
          </a:p>
        </p:txBody>
      </p:sp>
    </p:spTree>
    <p:extLst>
      <p:ext uri="{BB962C8B-B14F-4D97-AF65-F5344CB8AC3E}">
        <p14:creationId xmlns:p14="http://schemas.microsoft.com/office/powerpoint/2010/main" val="3266364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123A45-2E02-4306-B08C-D69699E0BC4D}"/>
              </a:ext>
            </a:extLst>
          </p:cNvPr>
          <p:cNvSpPr>
            <a:spLocks noGrp="1"/>
          </p:cNvSpPr>
          <p:nvPr>
            <p:ph idx="1"/>
          </p:nvPr>
        </p:nvSpPr>
        <p:spPr>
          <a:xfrm>
            <a:off x="677334" y="0"/>
            <a:ext cx="8767880" cy="6041362"/>
          </a:xfrm>
        </p:spPr>
        <p:txBody>
          <a:bodyPr>
            <a:normAutofit/>
          </a:bodyPr>
          <a:lstStyle/>
          <a:p>
            <a:r>
              <a:rPr lang="en-US" sz="1600" dirty="0">
                <a:latin typeface="Arial" panose="020B0604020202020204" pitchFamily="34" charset="0"/>
                <a:cs typeface="Arial" panose="020B0604020202020204" pitchFamily="34" charset="0"/>
              </a:rPr>
              <a:t>Example of Tracking spreadsheet – track pay period, hours and wages of reductions.  This will make it easier to complete the VOE form from DRS. Do not delete this information.   DRS can ask for this years down the road.  </a:t>
            </a:r>
          </a:p>
        </p:txBody>
      </p:sp>
      <p:pic>
        <p:nvPicPr>
          <p:cNvPr id="4" name="Picture 3">
            <a:extLst>
              <a:ext uri="{FF2B5EF4-FFF2-40B4-BE49-F238E27FC236}">
                <a16:creationId xmlns:a16="http://schemas.microsoft.com/office/drawing/2014/main" id="{57369292-70A6-4CED-AB9D-A624904318D0}"/>
              </a:ext>
            </a:extLst>
          </p:cNvPr>
          <p:cNvPicPr/>
          <p:nvPr/>
        </p:nvPicPr>
        <p:blipFill>
          <a:blip r:embed="rId2"/>
          <a:stretch>
            <a:fillRect/>
          </a:stretch>
        </p:blipFill>
        <p:spPr>
          <a:xfrm>
            <a:off x="351416" y="966650"/>
            <a:ext cx="9122485" cy="5594557"/>
          </a:xfrm>
          <a:prstGeom prst="rect">
            <a:avLst/>
          </a:prstGeom>
        </p:spPr>
      </p:pic>
    </p:spTree>
    <p:extLst>
      <p:ext uri="{BB962C8B-B14F-4D97-AF65-F5344CB8AC3E}">
        <p14:creationId xmlns:p14="http://schemas.microsoft.com/office/powerpoint/2010/main" val="702390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809FA9-A6E6-49FE-871F-317CAA5EFBC2}"/>
              </a:ext>
            </a:extLst>
          </p:cNvPr>
          <p:cNvSpPr>
            <a:spLocks noGrp="1"/>
          </p:cNvSpPr>
          <p:nvPr>
            <p:ph idx="1"/>
          </p:nvPr>
        </p:nvSpPr>
        <p:spPr>
          <a:xfrm>
            <a:off x="677334" y="731521"/>
            <a:ext cx="8068633" cy="5309842"/>
          </a:xfrm>
        </p:spPr>
        <p:txBody>
          <a:bodyPr/>
          <a:lstStyle/>
          <a:p>
            <a:r>
              <a:rPr lang="en-US" dirty="0">
                <a:latin typeface="Arial" panose="020B0604020202020204" pitchFamily="34" charset="0"/>
                <a:cs typeface="Arial" panose="020B0604020202020204" pitchFamily="34" charset="0"/>
              </a:rPr>
              <a:t>Reporting to DRS</a:t>
            </a:r>
          </a:p>
          <a:p>
            <a:pPr lvl="1"/>
            <a:r>
              <a:rPr lang="en-US" sz="1800" dirty="0">
                <a:latin typeface="Arial" panose="020B0604020202020204" pitchFamily="34" charset="0"/>
                <a:cs typeface="Arial" panose="020B0604020202020204" pitchFamily="34" charset="0"/>
              </a:rPr>
              <a:t>Hours and wages are reported in the pay period earned. </a:t>
            </a:r>
          </a:p>
          <a:p>
            <a:pPr lvl="1"/>
            <a:r>
              <a:rPr lang="en-US" sz="1800" dirty="0">
                <a:latin typeface="Arial" panose="020B0604020202020204" pitchFamily="34" charset="0"/>
                <a:cs typeface="Arial" panose="020B0604020202020204" pitchFamily="34" charset="0"/>
              </a:rPr>
              <a:t>DRS will send the employer an RFI (Request for information) from the ERA website (Employer Reporting Application) asking for information on any reduction of hours/wages</a:t>
            </a:r>
          </a:p>
          <a:p>
            <a:pPr lvl="1"/>
            <a:r>
              <a:rPr lang="en-US" sz="1800" dirty="0">
                <a:latin typeface="Arial" panose="020B0604020202020204" pitchFamily="34" charset="0"/>
                <a:cs typeface="Arial" panose="020B0604020202020204" pitchFamily="34" charset="0"/>
              </a:rPr>
              <a:t>Usually, the RFI is requested when an employee is close to retirement and they  informed DRS of a mandatory furlough or reduction in wages/hours </a:t>
            </a:r>
          </a:p>
          <a:p>
            <a:pPr lvl="1"/>
            <a:r>
              <a:rPr lang="en-US" sz="1800" dirty="0">
                <a:latin typeface="Arial" panose="020B0604020202020204" pitchFamily="34" charset="0"/>
                <a:cs typeface="Arial" panose="020B0604020202020204" pitchFamily="34" charset="0"/>
              </a:rPr>
              <a:t>The RFI will include an electronic verification form that needs to be completed for the pay periods in which the reduction occurred.  Currently, the format still reads from 2009-2013, and DRS will need to update it with the years stated in 5021.  </a:t>
            </a:r>
          </a:p>
          <a:p>
            <a:pPr lvl="1"/>
            <a:r>
              <a:rPr lang="en-US" sz="1800" dirty="0">
                <a:latin typeface="Arial" panose="020B0604020202020204" pitchFamily="34" charset="0"/>
                <a:cs typeface="Arial" panose="020B0604020202020204" pitchFamily="34" charset="0"/>
              </a:rPr>
              <a:t>To complete the Verification of Expenditure (VOE) form correctly, you will need to report the full wage and hours that would have been paid, as if the employee did not have the reduction in pay.  (from tracking report)</a:t>
            </a:r>
          </a:p>
          <a:p>
            <a:pPr lvl="1"/>
            <a:endParaRPr lang="en-US" dirty="0"/>
          </a:p>
          <a:p>
            <a:pPr lvl="1"/>
            <a:endParaRPr lang="en-US" dirty="0"/>
          </a:p>
          <a:p>
            <a:pPr marL="457200" lvl="1" indent="0">
              <a:buNone/>
            </a:pPr>
            <a:endParaRPr lang="en-US" dirty="0"/>
          </a:p>
          <a:p>
            <a:endParaRPr lang="en-US" dirty="0"/>
          </a:p>
        </p:txBody>
      </p:sp>
    </p:spTree>
    <p:extLst>
      <p:ext uri="{BB962C8B-B14F-4D97-AF65-F5344CB8AC3E}">
        <p14:creationId xmlns:p14="http://schemas.microsoft.com/office/powerpoint/2010/main" val="329537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761B0F-01A7-4194-B29A-931464A329B5}"/>
              </a:ext>
            </a:extLst>
          </p:cNvPr>
          <p:cNvSpPr>
            <a:spLocks noGrp="1"/>
          </p:cNvSpPr>
          <p:nvPr>
            <p:ph idx="1"/>
          </p:nvPr>
        </p:nvSpPr>
        <p:spPr>
          <a:xfrm>
            <a:off x="520584" y="755101"/>
            <a:ext cx="9289622" cy="6011731"/>
          </a:xfrm>
        </p:spPr>
        <p:txBody>
          <a:bodyPr/>
          <a:lstStyle/>
          <a:p>
            <a:r>
              <a:rPr lang="en-US" dirty="0">
                <a:latin typeface="Arial" panose="020B0604020202020204" pitchFamily="34" charset="0"/>
                <a:cs typeface="Arial" panose="020B0604020202020204" pitchFamily="34" charset="0"/>
              </a:rPr>
              <a:t>Verification of Expenditure form (VOE) on the ERA website:</a:t>
            </a:r>
          </a:p>
          <a:p>
            <a:r>
              <a:rPr lang="en-US" dirty="0">
                <a:latin typeface="Arial" panose="020B0604020202020204" pitchFamily="34" charset="0"/>
                <a:cs typeface="Arial" panose="020B0604020202020204" pitchFamily="34" charset="0"/>
              </a:rPr>
              <a:t>Example:</a:t>
            </a:r>
          </a:p>
          <a:p>
            <a:pPr marL="0" indent="0">
              <a:buNone/>
            </a:pPr>
            <a:r>
              <a:rPr lang="en-US" dirty="0">
                <a:latin typeface="Arial" panose="020B0604020202020204" pitchFamily="34" charset="0"/>
                <a:cs typeface="Arial" panose="020B0604020202020204" pitchFamily="34" charset="0"/>
              </a:rPr>
              <a:t>	During the 2011, Jane Doe participated in mandatory furloughs. The employer 	originally reported for March earnings of $4531.60 and 176.8 hours 	(total salary 	reduction of 	$200.00).  The correct entry for the VOE report is $4731.60 and 	184.80 hours which now makes the 	employee “whole” for March.  Be sure to report 	all months with reductions on the VOE report.</a:t>
            </a:r>
          </a:p>
          <a:p>
            <a:r>
              <a:rPr lang="en-US" dirty="0">
                <a:latin typeface="Arial" panose="020B0604020202020204" pitchFamily="34" charset="0"/>
                <a:cs typeface="Arial" panose="020B0604020202020204" pitchFamily="34" charset="0"/>
              </a:rPr>
              <a:t>Be very careful to enter the wages and hours in the correct month and year.  </a:t>
            </a:r>
          </a:p>
          <a:p>
            <a:r>
              <a:rPr lang="en-US" dirty="0">
                <a:latin typeface="Arial" panose="020B0604020202020204" pitchFamily="34" charset="0"/>
                <a:cs typeface="Arial" panose="020B0604020202020204" pitchFamily="34" charset="0"/>
              </a:rPr>
              <a:t>This layout can be confusing, and it is easy to make mistakes. </a:t>
            </a:r>
          </a:p>
          <a:p>
            <a:endParaRPr lang="en-US" dirty="0"/>
          </a:p>
        </p:txBody>
      </p:sp>
      <p:pic>
        <p:nvPicPr>
          <p:cNvPr id="4" name="Picture 3">
            <a:extLst>
              <a:ext uri="{FF2B5EF4-FFF2-40B4-BE49-F238E27FC236}">
                <a16:creationId xmlns:a16="http://schemas.microsoft.com/office/drawing/2014/main" id="{BDA7049A-9A9A-406C-AABD-4BCB6B8EB6AB}"/>
              </a:ext>
            </a:extLst>
          </p:cNvPr>
          <p:cNvPicPr/>
          <p:nvPr/>
        </p:nvPicPr>
        <p:blipFill>
          <a:blip r:embed="rId2"/>
          <a:stretch>
            <a:fillRect/>
          </a:stretch>
        </p:blipFill>
        <p:spPr>
          <a:xfrm>
            <a:off x="880330" y="3899807"/>
            <a:ext cx="7055485" cy="2867025"/>
          </a:xfrm>
          <a:prstGeom prst="rect">
            <a:avLst/>
          </a:prstGeom>
        </p:spPr>
      </p:pic>
    </p:spTree>
    <p:extLst>
      <p:ext uri="{BB962C8B-B14F-4D97-AF65-F5344CB8AC3E}">
        <p14:creationId xmlns:p14="http://schemas.microsoft.com/office/powerpoint/2010/main" val="1505621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E46C00-CDA6-4C00-9B78-0F00CB12DA48}"/>
              </a:ext>
            </a:extLst>
          </p:cNvPr>
          <p:cNvSpPr>
            <a:spLocks noGrp="1"/>
          </p:cNvSpPr>
          <p:nvPr>
            <p:ph idx="1"/>
          </p:nvPr>
        </p:nvSpPr>
        <p:spPr>
          <a:xfrm>
            <a:off x="726140" y="502025"/>
            <a:ext cx="8547861" cy="5539338"/>
          </a:xfrm>
        </p:spPr>
        <p:txBody>
          <a:bodyPr/>
          <a:lstStyle/>
          <a:p>
            <a:r>
              <a:rPr lang="en-US" dirty="0">
                <a:latin typeface="Arial" panose="020B0604020202020204" pitchFamily="34" charset="0"/>
                <a:cs typeface="Arial" panose="020B0604020202020204" pitchFamily="34" charset="0"/>
              </a:rPr>
              <a:t>Be very careful to enter the wages and hours in the correct month and year of VOE.</a:t>
            </a:r>
          </a:p>
          <a:p>
            <a:r>
              <a:rPr lang="en-US" dirty="0">
                <a:latin typeface="Arial" panose="020B0604020202020204" pitchFamily="34" charset="0"/>
                <a:cs typeface="Arial" panose="020B0604020202020204" pitchFamily="34" charset="0"/>
              </a:rPr>
              <a:t>Earnings for the employee can be found under the “Member Management” section of the DRS Employer portal.</a:t>
            </a:r>
          </a:p>
          <a:p>
            <a:endParaRPr lang="en-US" dirty="0">
              <a:latin typeface="Arial" panose="020B0604020202020204" pitchFamily="34" charset="0"/>
              <a:cs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8BA7BB7A-8DCD-4E01-A89C-37BA28C6611A}"/>
              </a:ext>
            </a:extLst>
          </p:cNvPr>
          <p:cNvPicPr/>
          <p:nvPr/>
        </p:nvPicPr>
        <p:blipFill>
          <a:blip r:embed="rId2"/>
          <a:stretch>
            <a:fillRect/>
          </a:stretch>
        </p:blipFill>
        <p:spPr>
          <a:xfrm>
            <a:off x="865665" y="2285520"/>
            <a:ext cx="7808072" cy="2547114"/>
          </a:xfrm>
          <a:prstGeom prst="rect">
            <a:avLst/>
          </a:prstGeom>
        </p:spPr>
      </p:pic>
    </p:spTree>
    <p:extLst>
      <p:ext uri="{BB962C8B-B14F-4D97-AF65-F5344CB8AC3E}">
        <p14:creationId xmlns:p14="http://schemas.microsoft.com/office/powerpoint/2010/main" val="1179828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49B21-0896-4B76-847D-F9629E68F113}"/>
              </a:ext>
            </a:extLst>
          </p:cNvPr>
          <p:cNvSpPr>
            <a:spLocks noGrp="1"/>
          </p:cNvSpPr>
          <p:nvPr>
            <p:ph type="title"/>
          </p:nvPr>
        </p:nvSpPr>
        <p:spPr>
          <a:xfrm>
            <a:off x="677334" y="609600"/>
            <a:ext cx="8100906" cy="1127760"/>
          </a:xfrm>
        </p:spPr>
        <p:txBody>
          <a:bodyPr>
            <a:normAutofit fontScale="90000"/>
          </a:bodyPr>
          <a:lstStyle/>
          <a:p>
            <a:r>
              <a:rPr lang="en-US" dirty="0"/>
              <a:t>ARPA (American Rescue Plan Act) – payroll changes/ Cobra</a:t>
            </a:r>
            <a:br>
              <a:rPr lang="en-US" dirty="0"/>
            </a:br>
            <a:endParaRPr lang="en-US" dirty="0"/>
          </a:p>
        </p:txBody>
      </p:sp>
      <p:sp>
        <p:nvSpPr>
          <p:cNvPr id="3" name="Content Placeholder 2">
            <a:extLst>
              <a:ext uri="{FF2B5EF4-FFF2-40B4-BE49-F238E27FC236}">
                <a16:creationId xmlns:a16="http://schemas.microsoft.com/office/drawing/2014/main" id="{77B82C72-EB9A-44E5-B2AD-DB1FB7B119F6}"/>
              </a:ext>
            </a:extLst>
          </p:cNvPr>
          <p:cNvSpPr>
            <a:spLocks noGrp="1"/>
          </p:cNvSpPr>
          <p:nvPr>
            <p:ph idx="1"/>
          </p:nvPr>
        </p:nvSpPr>
        <p:spPr>
          <a:xfrm>
            <a:off x="677333" y="1737361"/>
            <a:ext cx="9158997" cy="4807130"/>
          </a:xfrm>
        </p:spPr>
        <p:txBody>
          <a:bodyPr>
            <a:normAutofit fontScale="92500" lnSpcReduction="10000"/>
          </a:bodyPr>
          <a:lstStyle/>
          <a:p>
            <a:r>
              <a:rPr lang="en-US" b="1" dirty="0">
                <a:latin typeface="Arial" panose="020B0604020202020204" pitchFamily="34" charset="0"/>
                <a:cs typeface="Arial" panose="020B0604020202020204" pitchFamily="34" charset="0"/>
              </a:rPr>
              <a:t>Paid Leave</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While the ARPA does not require employers to provide paid leave for employee absences related to COVID-19.  </a:t>
            </a:r>
          </a:p>
          <a:p>
            <a:pPr lvl="0"/>
            <a:r>
              <a:rPr lang="en-US" dirty="0">
                <a:latin typeface="Arial" panose="020B0604020202020204" pitchFamily="34" charset="0"/>
                <a:cs typeface="Arial" panose="020B0604020202020204" pitchFamily="34" charset="0"/>
              </a:rPr>
              <a:t>As of April 1, 2021, employers may voluntarily offer another 10 days of paid sick leave to employees.</a:t>
            </a:r>
          </a:p>
          <a:p>
            <a:pPr lvl="0"/>
            <a:r>
              <a:rPr lang="en-US" dirty="0">
                <a:latin typeface="Arial" panose="020B0604020202020204" pitchFamily="34" charset="0"/>
                <a:cs typeface="Arial" panose="020B0604020202020204" pitchFamily="34" charset="0"/>
              </a:rPr>
              <a:t>The first two weeks of EFMLA may now be paid at 2/3 the regular rate of pay (previously unpaid) </a:t>
            </a:r>
          </a:p>
          <a:p>
            <a:r>
              <a:rPr lang="en-US" b="1" dirty="0">
                <a:latin typeface="Arial" panose="020B0604020202020204" pitchFamily="34" charset="0"/>
                <a:cs typeface="Arial" panose="020B0604020202020204" pitchFamily="34" charset="0"/>
              </a:rPr>
              <a:t>Cobra</a:t>
            </a:r>
            <a:endParaRPr lang="en-US"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From April through September 2021, free COBRA coverage is available for employees (and their covered family members) who lost group health insurance due to an involuntary termination or reduction in hours due to the pandemic. Does not apply to those who voluntarily quit employment.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For more information regarding ARPA, please go to the link below:</a:t>
            </a:r>
          </a:p>
          <a:p>
            <a:r>
              <a:rPr lang="en-US" u="sng"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https://www.congress.gov/bill/117th-congress/house-bill/1319/text</a:t>
            </a:r>
            <a:endParaRPr lang="en-US" dirty="0">
              <a:solidFill>
                <a:srgbClr val="0070C0"/>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84411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98</TotalTime>
  <Words>484</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Payroll – SB 5021, payroll items 2021 ARPA</vt:lpstr>
      <vt:lpstr> Senate Bill 5021</vt:lpstr>
      <vt:lpstr>PowerPoint Presentation</vt:lpstr>
      <vt:lpstr>PowerPoint Presentation</vt:lpstr>
      <vt:lpstr>PowerPoint Presentation</vt:lpstr>
      <vt:lpstr>PowerPoint Presentation</vt:lpstr>
      <vt:lpstr>PowerPoint Presentation</vt:lpstr>
      <vt:lpstr>ARPA (American Rescue Plan Act) – payroll changes/ Cobra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Payroll Challenges of 2020 and Beyond</dc:title>
  <dc:creator>Michelle Novak</dc:creator>
  <cp:lastModifiedBy>Michelle Novak</cp:lastModifiedBy>
  <cp:revision>7</cp:revision>
  <dcterms:created xsi:type="dcterms:W3CDTF">2021-03-29T15:44:38Z</dcterms:created>
  <dcterms:modified xsi:type="dcterms:W3CDTF">2021-03-29T17:23:06Z</dcterms:modified>
</cp:coreProperties>
</file>